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39" r:id="rId1"/>
  </p:sldMasterIdLst>
  <p:notesMasterIdLst>
    <p:notesMasterId r:id="rId37"/>
  </p:notesMasterIdLst>
  <p:handoutMasterIdLst>
    <p:handoutMasterId r:id="rId38"/>
  </p:handoutMasterIdLst>
  <p:sldIdLst>
    <p:sldId id="274" r:id="rId2"/>
    <p:sldId id="273" r:id="rId3"/>
    <p:sldId id="295" r:id="rId4"/>
    <p:sldId id="298" r:id="rId5"/>
    <p:sldId id="266" r:id="rId6"/>
    <p:sldId id="301" r:id="rId7"/>
    <p:sldId id="306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259" r:id="rId16"/>
    <p:sldId id="265" r:id="rId17"/>
    <p:sldId id="270" r:id="rId18"/>
    <p:sldId id="318" r:id="rId19"/>
    <p:sldId id="279" r:id="rId20"/>
    <p:sldId id="268" r:id="rId21"/>
    <p:sldId id="269" r:id="rId22"/>
    <p:sldId id="317" r:id="rId23"/>
    <p:sldId id="326" r:id="rId24"/>
    <p:sldId id="320" r:id="rId25"/>
    <p:sldId id="321" r:id="rId26"/>
    <p:sldId id="323" r:id="rId27"/>
    <p:sldId id="324" r:id="rId28"/>
    <p:sldId id="325" r:id="rId29"/>
    <p:sldId id="294" r:id="rId30"/>
    <p:sldId id="262" r:id="rId31"/>
    <p:sldId id="287" r:id="rId32"/>
    <p:sldId id="308" r:id="rId33"/>
    <p:sldId id="302" r:id="rId34"/>
    <p:sldId id="299" r:id="rId35"/>
    <p:sldId id="272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991"/>
    <a:srgbClr val="747F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1"/>
    <p:restoredTop sz="78229" autoAdjust="0"/>
  </p:normalViewPr>
  <p:slideViewPr>
    <p:cSldViewPr snapToGrid="0" snapToObjects="1">
      <p:cViewPr>
        <p:scale>
          <a:sx n="80" d="100"/>
          <a:sy n="80" d="100"/>
        </p:scale>
        <p:origin x="1912" y="6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112" d="100"/>
          <a:sy n="112" d="100"/>
        </p:scale>
        <p:origin x="3216" y="2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E1836-B4C9-F549-B5FE-4408906FC554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B523B7-5C37-8941-AFE2-568C26046B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433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6ADE-6490-DA44-8FC0-2E95FBD6876F}" type="datetimeFigureOut">
              <a:rPr lang="en-US" smtClean="0"/>
              <a:t>6/21/16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CCBE3D-4936-9944-8E0A-07ACC61AB2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377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1.</a:t>
            </a:r>
            <a:r>
              <a:rPr lang="en-US" baseline="0" dirty="0" smtClean="0"/>
              <a:t> </a:t>
            </a:r>
            <a:r>
              <a:rPr lang="en-US" dirty="0" smtClean="0"/>
              <a:t>Servlet</a:t>
            </a:r>
            <a:r>
              <a:rPr lang="en-US" baseline="0" dirty="0" smtClean="0"/>
              <a:t> which can be used to query node information.</a:t>
            </a:r>
          </a:p>
          <a:p>
            <a:r>
              <a:rPr lang="en-US" dirty="0" smtClean="0"/>
              <a:t>2. An alternative to</a:t>
            </a:r>
            <a:r>
              <a:rPr lang="en-US" baseline="0" dirty="0" smtClean="0"/>
              <a:t> the default selenium console</a:t>
            </a:r>
          </a:p>
          <a:p>
            <a:r>
              <a:rPr lang="en-US" baseline="0" dirty="0" smtClean="0"/>
              <a:t>3. A console which can be accessed without the need to screen scrape html code.</a:t>
            </a:r>
          </a:p>
          <a:p>
            <a:r>
              <a:rPr lang="en-US" baseline="0" dirty="0" smtClean="0"/>
              <a:t>4. Useful for monitoring needs.</a:t>
            </a:r>
          </a:p>
          <a:p>
            <a:r>
              <a:rPr lang="en-US" baseline="0" dirty="0" smtClean="0"/>
              <a:t>5. HTML version is simply a rendering of the raw JSON version – nothing here happens without the JSON version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494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servlet which allows you to perform an upgrade across the selenium grid deployment – in real time.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Upgrade selenium version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Upgrade driver versions (</a:t>
            </a:r>
            <a:r>
              <a:rPr lang="en-US" baseline="0" dirty="0" err="1" smtClean="0"/>
              <a:t>chromedriver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IEDriver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etc</a:t>
            </a:r>
            <a:r>
              <a:rPr lang="en-US" baseline="0" dirty="0" smtClean="0"/>
              <a:t>)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Useful for static deployments where the ability to pre-create / automate deployment of VM images, containers, other -- are not an option.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591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points;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Unlike a Web site, where the SUT is available on the network, there is a need to install (and therefore host somewhere) the SUT (mobile app bits) on the connected device.</a:t>
            </a:r>
            <a:endParaRPr lang="en-US" baseline="0" dirty="0"/>
          </a:p>
          <a:p>
            <a:pPr marL="228600" indent="-228600">
              <a:buAutoNum type="arabicPeriod"/>
            </a:pPr>
            <a:r>
              <a:rPr lang="en-US" baseline="0" dirty="0" smtClean="0"/>
              <a:t>“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-hub-storage” is a solution which has parity </a:t>
            </a:r>
            <a:r>
              <a:rPr lang="en-US" baseline="0" dirty="0"/>
              <a:t>with 3</a:t>
            </a:r>
            <a:r>
              <a:rPr lang="en-US" baseline="30000" dirty="0"/>
              <a:t>rd</a:t>
            </a:r>
            <a:r>
              <a:rPr lang="en-US" baseline="0" dirty="0"/>
              <a:t> party solutions like Sauce lab’s implementation known as ‘sauce-storage</a:t>
            </a:r>
            <a:r>
              <a:rPr lang="en-US" baseline="0" dirty="0" smtClean="0"/>
              <a:t>’. This solution can be deployed on your network and is part of 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 Enhanced Grid. It runs on the hub process and is multi-tenant aware.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With 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-hub-storage you get a predicable app location which can be used in test code.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2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“virtual node” which</a:t>
            </a:r>
            <a:r>
              <a:rPr lang="en-US" baseline="0" dirty="0" smtClean="0"/>
              <a:t> allows to proxy requests to </a:t>
            </a:r>
            <a:r>
              <a:rPr lang="en-US" baseline="0" dirty="0" err="1" smtClean="0"/>
              <a:t>Saucelabs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Can configured to use a fixed </a:t>
            </a:r>
            <a:r>
              <a:rPr lang="en-US" baseline="0" dirty="0" err="1" smtClean="0"/>
              <a:t>Saucelabs</a:t>
            </a:r>
            <a:r>
              <a:rPr lang="en-US" baseline="0" dirty="0" smtClean="0"/>
              <a:t> account and/or require users to specify their </a:t>
            </a:r>
            <a:r>
              <a:rPr lang="en-US" baseline="0" dirty="0" err="1" smtClean="0"/>
              <a:t>Saucelabs</a:t>
            </a:r>
            <a:r>
              <a:rPr lang="en-US" baseline="0" dirty="0" smtClean="0"/>
              <a:t> credentials as </a:t>
            </a:r>
            <a:r>
              <a:rPr lang="en-US" baseline="0" dirty="0" err="1" smtClean="0"/>
              <a:t>DesiredCapabilities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428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Mention:</a:t>
            </a:r>
          </a:p>
          <a:p>
            <a:r>
              <a:rPr lang="en-US" dirty="0"/>
              <a:t>1. @</a:t>
            </a:r>
            <a:r>
              <a:rPr lang="en-US" dirty="0" err="1"/>
              <a:t>WebTest</a:t>
            </a:r>
            <a:endParaRPr lang="en-US" dirty="0"/>
          </a:p>
          <a:p>
            <a:r>
              <a:rPr lang="en-US" dirty="0"/>
              <a:t>2. No browser specified</a:t>
            </a:r>
            <a:r>
              <a:rPr lang="en-US" baseline="0" dirty="0"/>
              <a:t> here – It is defined @ Runtime via </a:t>
            </a:r>
            <a:r>
              <a:rPr lang="en-US" baseline="0" dirty="0" smtClean="0"/>
              <a:t>convention or configuration</a:t>
            </a:r>
          </a:p>
          <a:p>
            <a:r>
              <a:rPr lang="en-US" baseline="0" dirty="0" smtClean="0"/>
              <a:t>3. The effort to log results including screenshots is rolled up into a one-liner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59A52-1672-DA4F-8D29-C1B34AFEBA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2814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 @</a:t>
            </a:r>
            <a:r>
              <a:rPr lang="en-US" dirty="0" err="1" smtClean="0"/>
              <a:t>WebTest</a:t>
            </a:r>
            <a:r>
              <a:rPr lang="en-US" baseline="0" dirty="0" smtClean="0"/>
              <a:t> but for mobile use cases.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9512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Default</a:t>
            </a:r>
            <a:r>
              <a:rPr lang="en-US" baseline="0" dirty="0" smtClean="0"/>
              <a:t> Reporter for 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.</a:t>
            </a:r>
          </a:p>
          <a:p>
            <a:r>
              <a:rPr lang="en-US" dirty="0" smtClean="0"/>
              <a:t>- Can be extended by implementing</a:t>
            </a:r>
            <a:r>
              <a:rPr lang="en-US" baseline="0" dirty="0" smtClean="0"/>
              <a:t> some java calls to include additional information such as: Org name, build number, tester login id,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@</a:t>
            </a:r>
            <a:r>
              <a:rPr lang="en-US" dirty="0" err="1" smtClean="0"/>
              <a:t>WebTest</a:t>
            </a:r>
            <a:r>
              <a:rPr lang="en-US" dirty="0" smtClean="0"/>
              <a:t> and @</a:t>
            </a:r>
            <a:r>
              <a:rPr lang="en-US" dirty="0" err="1" smtClean="0"/>
              <a:t>MobileTest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668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SeLion</a:t>
            </a:r>
            <a:r>
              <a:rPr lang="en-US" dirty="0" smtClean="0"/>
              <a:t> elements expose all of the capabilities you get</a:t>
            </a:r>
            <a:r>
              <a:rPr lang="en-US" baseline="0" dirty="0" smtClean="0"/>
              <a:t> with Selenium and add some additional capabilities.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804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Points;</a:t>
            </a:r>
          </a:p>
          <a:p>
            <a:r>
              <a:rPr lang="en-US" dirty="0"/>
              <a:t>1.</a:t>
            </a:r>
            <a:r>
              <a:rPr lang="en-US" baseline="0" dirty="0"/>
              <a:t> Mobile Elements in SeLion can be used to interact with both </a:t>
            </a:r>
            <a:r>
              <a:rPr lang="en-US" baseline="0" dirty="0" err="1"/>
              <a:t>ioDriver</a:t>
            </a:r>
            <a:r>
              <a:rPr lang="en-US" baseline="0" dirty="0"/>
              <a:t> and </a:t>
            </a:r>
            <a:r>
              <a:rPr lang="en-US" baseline="0" dirty="0" err="1"/>
              <a:t>Appium</a:t>
            </a:r>
            <a:r>
              <a:rPr lang="en-US" baseline="0" dirty="0"/>
              <a:t>-iOS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Designed inline with UI Automation framework of iOS.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iOS mobile elements named after iOS UI Automation classes.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Seamless transition for iOS testers experienced in UI Automation framework.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iOS mobile elements remains the same for iOS Driver and </a:t>
            </a:r>
            <a:r>
              <a:rPr lang="en-US" sz="1200" dirty="0" err="1" smtClean="0"/>
              <a:t>Appium</a:t>
            </a:r>
            <a:r>
              <a:rPr lang="en-US" sz="1200" dirty="0" smtClean="0"/>
              <a:t>-iOS Driver mobile drivers.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iOS mobile elements have built-in wait functionality.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Extensible design to accommodate new elements in the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0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will highlight </a:t>
            </a:r>
          </a:p>
          <a:p>
            <a:pPr marL="228600" indent="-228600">
              <a:buAutoNum type="arabicPeriod"/>
            </a:pPr>
            <a:r>
              <a:rPr lang="en-US" dirty="0" smtClean="0"/>
              <a:t>Features available in </a:t>
            </a:r>
            <a:r>
              <a:rPr lang="en-US" dirty="0" err="1" smtClean="0"/>
              <a:t>SeLion</a:t>
            </a:r>
            <a:r>
              <a:rPr lang="en-US" baseline="0" dirty="0" smtClean="0"/>
              <a:t> 1.0.0 as well as some in the pending 1.1.0 release.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Basic examples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7784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Talking Points;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Mobile </a:t>
            </a:r>
            <a:r>
              <a:rPr lang="en-US" baseline="0" dirty="0"/>
              <a:t>Elements in SeLion can be used to interact with both </a:t>
            </a:r>
            <a:r>
              <a:rPr lang="en-US" baseline="0" dirty="0" err="1"/>
              <a:t>Selendroid</a:t>
            </a:r>
            <a:r>
              <a:rPr lang="en-US" baseline="0" dirty="0"/>
              <a:t> and </a:t>
            </a:r>
            <a:r>
              <a:rPr lang="en-US" baseline="0" dirty="0" err="1" smtClean="0"/>
              <a:t>Appium</a:t>
            </a:r>
            <a:r>
              <a:rPr lang="en-US" baseline="0" dirty="0" smtClean="0"/>
              <a:t>-Android</a:t>
            </a:r>
          </a:p>
          <a:p>
            <a:pPr marL="228600" indent="-228600">
              <a:buAutoNum type="arabicPeriod"/>
            </a:pPr>
            <a:endParaRPr lang="en-US" baseline="0" dirty="0" smtClean="0"/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Designed inline with UI </a:t>
            </a:r>
            <a:r>
              <a:rPr lang="en-US" sz="1200" dirty="0" err="1" smtClean="0"/>
              <a:t>Automator</a:t>
            </a:r>
            <a:r>
              <a:rPr lang="en-US" sz="1200" dirty="0" smtClean="0"/>
              <a:t> framework for Android.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Android mobile elements named after UI </a:t>
            </a:r>
            <a:r>
              <a:rPr lang="en-US" sz="1200" dirty="0" err="1" smtClean="0"/>
              <a:t>Automator</a:t>
            </a:r>
            <a:r>
              <a:rPr lang="en-US" sz="1200" dirty="0" smtClean="0"/>
              <a:t> APIs.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Seamless transition for Android testers experienced in UI </a:t>
            </a:r>
            <a:r>
              <a:rPr lang="en-US" sz="1200" dirty="0" err="1" smtClean="0"/>
              <a:t>Automator</a:t>
            </a:r>
            <a:r>
              <a:rPr lang="en-US" sz="1200" dirty="0" smtClean="0"/>
              <a:t>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Android mobile elements remains the same for </a:t>
            </a:r>
            <a:r>
              <a:rPr lang="en-US" sz="1200" dirty="0" err="1" smtClean="0"/>
              <a:t>Selendroid</a:t>
            </a:r>
            <a:r>
              <a:rPr lang="en-US" sz="1200" dirty="0" smtClean="0"/>
              <a:t> and </a:t>
            </a:r>
            <a:r>
              <a:rPr lang="en-US" sz="1200" dirty="0" err="1" smtClean="0"/>
              <a:t>Appium</a:t>
            </a:r>
            <a:r>
              <a:rPr lang="en-US" sz="1200" dirty="0" smtClean="0"/>
              <a:t> – Android mobile drivers.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Android mobile elements have built-in wait functionality.</a:t>
            </a:r>
          </a:p>
          <a:p>
            <a:pPr marL="380990" indent="-380990" algn="l">
              <a:buFont typeface="Wingdings" charset="2"/>
              <a:buChar char="§"/>
            </a:pPr>
            <a:r>
              <a:rPr lang="en-US" sz="1200" dirty="0" smtClean="0"/>
              <a:t>Extensible design to accommodate new elements in the future.</a:t>
            </a:r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426FB1-3AB0-4AFE-AF64-20CFD1566FD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273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Coming soon</a:t>
            </a:r>
            <a:r>
              <a:rPr lang="is-IS" dirty="0" smtClean="0"/>
              <a:t>… </a:t>
            </a:r>
          </a:p>
          <a:p>
            <a:r>
              <a:rPr lang="is-IS" dirty="0" smtClean="0"/>
              <a:t>Currently open as a branch against on</a:t>
            </a:r>
            <a:r>
              <a:rPr lang="is-IS" baseline="0" dirty="0" smtClean="0"/>
              <a:t> the main repo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9219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 Object to Encapsulate UI Elements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Consumption of Page Object’s by test code.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01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Additional Talking</a:t>
            </a:r>
            <a:r>
              <a:rPr lang="en-US" baseline="0" dirty="0" smtClean="0"/>
              <a:t> </a:t>
            </a:r>
            <a:r>
              <a:rPr lang="en-US" baseline="0" dirty="0"/>
              <a:t>points;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baseline="0" dirty="0" smtClean="0"/>
              <a:t>Opportunity to create a Page </a:t>
            </a:r>
            <a:r>
              <a:rPr lang="en-US" baseline="0" dirty="0" smtClean="0"/>
              <a:t>Object </a:t>
            </a:r>
            <a:r>
              <a:rPr lang="en-US" baseline="0" dirty="0" smtClean="0"/>
              <a:t>Repository</a:t>
            </a:r>
            <a:endParaRPr lang="en-US" baseline="0" dirty="0"/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59A52-1672-DA4F-8D29-C1B34AFEBA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310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of </a:t>
            </a:r>
            <a:r>
              <a:rPr lang="en-US" dirty="0" err="1" smtClean="0"/>
              <a:t>PageYAML</a:t>
            </a:r>
            <a:r>
              <a:rPr lang="en-US" baseline="0" dirty="0" smtClean="0"/>
              <a:t> and the 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 code generator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57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500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203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Testers already had large Excel spreadsheets of test data that they wanted to use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 err="1"/>
              <a:t>TestNG</a:t>
            </a:r>
            <a:r>
              <a:rPr lang="en-US" sz="1200" dirty="0"/>
              <a:t> @</a:t>
            </a:r>
            <a:r>
              <a:rPr lang="en-US" sz="1200" dirty="0" err="1"/>
              <a:t>DataProviders</a:t>
            </a:r>
            <a:r>
              <a:rPr lang="en-US" sz="1200" dirty="0"/>
              <a:t> required creation of something that returned Object[][]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Deserialization/</a:t>
            </a:r>
            <a:r>
              <a:rPr lang="en-US" sz="1200" dirty="0" err="1"/>
              <a:t>Unmarshalling</a:t>
            </a:r>
            <a:r>
              <a:rPr lang="en-US" sz="1200" dirty="0"/>
              <a:t> test data into POJO – nice to have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…. </a:t>
            </a:r>
            <a:r>
              <a:rPr lang="en-US" sz="1200" dirty="0" smtClean="0"/>
              <a:t>Binary </a:t>
            </a:r>
            <a:r>
              <a:rPr lang="en-US" sz="1200" dirty="0"/>
              <a:t>files = </a:t>
            </a:r>
            <a:r>
              <a:rPr lang="en-US" sz="1200" dirty="0" smtClean="0"/>
              <a:t>tough</a:t>
            </a:r>
            <a:r>
              <a:rPr lang="en-US" sz="1200" baseline="0" dirty="0" smtClean="0"/>
              <a:t> to manage changes in source control tools like </a:t>
            </a:r>
            <a:r>
              <a:rPr lang="en-US" sz="1200" baseline="0" dirty="0" err="1" smtClean="0"/>
              <a:t>git</a:t>
            </a:r>
            <a:endParaRPr lang="en-US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So, we did this for YAML data sets too!</a:t>
            </a:r>
            <a:endParaRPr lang="en-US" sz="14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491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19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3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</a:t>
            </a:r>
            <a:r>
              <a:rPr lang="en-US" baseline="0" dirty="0"/>
              <a:t> Points: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/>
              <a:t>We didn’t really have a solution that scaled or met our functional and business needs in 2010</a:t>
            </a:r>
          </a:p>
          <a:p>
            <a:pPr marL="228600" indent="-228600">
              <a:buFont typeface="Arial" charset="0"/>
              <a:buChar char="•"/>
            </a:pPr>
            <a:r>
              <a:rPr lang="en-US" dirty="0"/>
              <a:t>Developers</a:t>
            </a:r>
            <a:r>
              <a:rPr lang="en-US" baseline="0" dirty="0"/>
              <a:t> did not concern themselves with Test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/>
              <a:t>There was no concept of CI and Continuous Testing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/>
              <a:t>Tools that we embraced did not provide enough programmatic constructs to meet the </a:t>
            </a:r>
            <a:r>
              <a:rPr lang="en-US" baseline="0" dirty="0" smtClean="0"/>
              <a:t>job and were proprietary / did not allow us to target hire</a:t>
            </a:r>
            <a:endParaRPr lang="en-US" baseline="0" dirty="0"/>
          </a:p>
          <a:p>
            <a:pPr marL="228600" indent="-228600">
              <a:buFont typeface="Arial" charset="0"/>
              <a:buChar char="•"/>
            </a:pPr>
            <a:r>
              <a:rPr lang="en-US" baseline="0" dirty="0"/>
              <a:t>There was no parity with developers</a:t>
            </a:r>
          </a:p>
          <a:p>
            <a:pPr marL="228600" indent="-228600">
              <a:buFont typeface="Arial" charset="0"/>
              <a:buChar char="•"/>
            </a:pPr>
            <a:r>
              <a:rPr lang="en-US" baseline="0" dirty="0" smtClean="0"/>
              <a:t>Teams often do no define test boundaries and/ or break down their test approach into unit, service, functional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59A52-1672-DA4F-8D29-C1B34AFEBA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7485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Ways</a:t>
            </a:r>
            <a:r>
              <a:rPr lang="en-US" baseline="0" dirty="0" smtClean="0"/>
              <a:t> to contribute;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Documentation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Code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Videos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Ideas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Community support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800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66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 There</a:t>
            </a:r>
            <a:r>
              <a:rPr lang="en-US" baseline="0" dirty="0" smtClean="0"/>
              <a:t> are many open source projects you can build on that are already in the space – some are more mature than others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Integration can be difficult – </a:t>
            </a:r>
            <a:r>
              <a:rPr lang="en-US" baseline="0" dirty="0" err="1" smtClean="0"/>
              <a:t>SeLion</a:t>
            </a:r>
            <a:r>
              <a:rPr lang="en-US" baseline="0" dirty="0" smtClean="0"/>
              <a:t> is an integration which aims to reduce the friction associated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8369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Before</a:t>
            </a:r>
            <a:r>
              <a:rPr lang="en-US" baseline="0" dirty="0" smtClean="0"/>
              <a:t> we continue, let’s get everyone on the same page;</a:t>
            </a:r>
          </a:p>
          <a:p>
            <a:endParaRPr lang="en-US" dirty="0" smtClean="0"/>
          </a:p>
          <a:p>
            <a:r>
              <a:rPr lang="en-US" dirty="0" smtClean="0"/>
              <a:t>Review</a:t>
            </a:r>
            <a:r>
              <a:rPr lang="en-US" baseline="0" dirty="0" smtClean="0"/>
              <a:t> of WebDriver basics:</a:t>
            </a:r>
          </a:p>
          <a:p>
            <a:r>
              <a:rPr lang="en-US" baseline="0" dirty="0" smtClean="0"/>
              <a:t>1. JSON Wire Protocol, is HTTP based</a:t>
            </a:r>
          </a:p>
          <a:p>
            <a:r>
              <a:rPr lang="en-US" baseline="0" dirty="0" smtClean="0"/>
              <a:t>2. A WebDriver implementation receives wire protocol as input and instruments ”native code” to control the target application</a:t>
            </a:r>
          </a:p>
          <a:p>
            <a:r>
              <a:rPr lang="en-US" baseline="0" dirty="0" smtClean="0"/>
              <a:t>3. Applications are typically web browsers and mobile apps (on a device – iOS and Android)  -- though the wire protocol does not restrict.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471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Screenshots of</a:t>
            </a:r>
            <a:r>
              <a:rPr lang="en-US" baseline="0" dirty="0" smtClean="0"/>
              <a:t> the Selenium Grid console.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Here HTTP (selenium) proxies are introduced to address scale.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Each browser or device icon is a “test slot”, which can handle a single test session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Each box which</a:t>
            </a:r>
            <a:r>
              <a:rPr lang="en-US" baseline="0" dirty="0" smtClean="0"/>
              <a:t> contains 1 or more test slots is a selenium node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totality of all the nodes is a Selenium Grid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 special type of proxy called a ”hub” reserves and routes traffic to a test slot in the overall grid.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37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SeLion</a:t>
            </a:r>
            <a:r>
              <a:rPr lang="en-US" baseline="0" dirty="0" smtClean="0"/>
              <a:t> project goals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Before we write tests let’s highlight a few of the s</a:t>
            </a:r>
            <a:r>
              <a:rPr lang="en-US" dirty="0" smtClean="0"/>
              <a:t>erver-side selenium</a:t>
            </a:r>
            <a:r>
              <a:rPr lang="en-US" baseline="0" dirty="0" smtClean="0"/>
              <a:t> enhancements which available with </a:t>
            </a:r>
            <a:r>
              <a:rPr lang="en-US" baseline="0" dirty="0" err="1" smtClean="0"/>
              <a:t>SeLion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081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github.com</a:t>
            </a:r>
            <a:r>
              <a:rPr lang="en-US" dirty="0" smtClean="0"/>
              <a:t>/</a:t>
            </a:r>
            <a:r>
              <a:rPr lang="en-US" dirty="0" err="1" smtClean="0"/>
              <a:t>paypal</a:t>
            </a:r>
            <a:r>
              <a:rPr lang="en-US" dirty="0" smtClean="0"/>
              <a:t>/</a:t>
            </a:r>
            <a:r>
              <a:rPr lang="en-US" dirty="0" err="1" smtClean="0"/>
              <a:t>SeLion</a:t>
            </a:r>
            <a:r>
              <a:rPr lang="en-US" dirty="0" smtClean="0"/>
              <a:t>/releases/download/v1.0.0/SeLion-Grid-1.0.0-jar-with-dependencies.jar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CCBE3D-4936-9944-8E0A-07ACC61AB28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0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leek-w-tag-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628" y="841596"/>
            <a:ext cx="4924877" cy="30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63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ring-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363" y="5067880"/>
            <a:ext cx="2322116" cy="52960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98622" y="883288"/>
            <a:ext cx="8156657" cy="1090393"/>
          </a:xfrm>
          <a:prstGeom prst="rect">
            <a:avLst/>
          </a:prstGeom>
        </p:spPr>
        <p:txBody>
          <a:bodyPr/>
          <a:lstStyle>
            <a:lvl1pPr algn="ctr">
              <a:defRPr sz="4800" b="0" i="0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1762020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372217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3725334"/>
            <a:ext cx="10363200" cy="1363133"/>
          </a:xfrm>
          <a:prstGeom prst="rect">
            <a:avLst/>
          </a:prstGeom>
        </p:spPr>
        <p:txBody>
          <a:bodyPr anchor="t"/>
          <a:lstStyle>
            <a:lvl1pPr algn="r">
              <a:defRPr sz="5333" b="1" cap="all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Picture 3" descr="selion-al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667" y="1181810"/>
            <a:ext cx="4921963" cy="1437213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667805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0"/>
            <a:ext cx="10363200" cy="1363133"/>
          </a:xfrm>
          <a:prstGeom prst="rect">
            <a:avLst/>
          </a:prstGeom>
        </p:spPr>
        <p:txBody>
          <a:bodyPr anchor="t"/>
          <a:lstStyle>
            <a:lvl1pPr algn="l">
              <a:defRPr sz="5333" b="1" cap="all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185"/>
            <a:ext cx="103632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16172573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7267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3833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867"/>
            <a:ext cx="73152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rgbClr val="26999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8137904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1485"/>
            <a:ext cx="10363200" cy="146896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75536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1044"/>
            <a:ext cx="10972800" cy="86712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31100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69991"/>
                </a:solidFill>
              </a:defRPr>
            </a:lvl1pPr>
            <a:lvl2pPr>
              <a:defRPr>
                <a:solidFill>
                  <a:srgbClr val="269991"/>
                </a:solidFill>
              </a:defRPr>
            </a:lvl2pPr>
            <a:lvl3pPr>
              <a:defRPr>
                <a:solidFill>
                  <a:srgbClr val="269991"/>
                </a:solidFill>
              </a:defRPr>
            </a:lvl3pPr>
            <a:lvl4pPr>
              <a:defRPr>
                <a:solidFill>
                  <a:srgbClr val="269991"/>
                </a:solidFill>
              </a:defRPr>
            </a:lvl4pPr>
            <a:lvl5pPr>
              <a:defRPr>
                <a:solidFill>
                  <a:srgbClr val="26999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37162372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1044"/>
            <a:ext cx="10972800" cy="8671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269991"/>
                </a:solidFill>
              </a:defRPr>
            </a:lvl1pPr>
            <a:lvl2pPr>
              <a:defRPr sz="3200">
                <a:solidFill>
                  <a:srgbClr val="269991"/>
                </a:solidFill>
              </a:defRPr>
            </a:lvl2pPr>
            <a:lvl3pPr>
              <a:defRPr sz="2667">
                <a:solidFill>
                  <a:srgbClr val="269991"/>
                </a:solidFill>
              </a:defRPr>
            </a:lvl3pPr>
            <a:lvl4pPr>
              <a:defRPr sz="2400">
                <a:solidFill>
                  <a:srgbClr val="269991"/>
                </a:solidFill>
              </a:defRPr>
            </a:lvl4pPr>
            <a:lvl5pPr>
              <a:defRPr sz="2400">
                <a:solidFill>
                  <a:srgbClr val="26999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433"/>
          </a:xfrm>
          <a:prstGeom prst="rect">
            <a:avLst/>
          </a:prstGeom>
        </p:spPr>
        <p:txBody>
          <a:bodyPr/>
          <a:lstStyle>
            <a:lvl1pPr>
              <a:defRPr sz="3733">
                <a:solidFill>
                  <a:srgbClr val="269991"/>
                </a:solidFill>
              </a:defRPr>
            </a:lvl1pPr>
            <a:lvl2pPr>
              <a:defRPr sz="3200">
                <a:solidFill>
                  <a:srgbClr val="269991"/>
                </a:solidFill>
              </a:defRPr>
            </a:lvl2pPr>
            <a:lvl3pPr>
              <a:defRPr sz="2667">
                <a:solidFill>
                  <a:srgbClr val="269991"/>
                </a:solidFill>
              </a:defRPr>
            </a:lvl3pPr>
            <a:lvl4pPr>
              <a:defRPr sz="2400">
                <a:solidFill>
                  <a:srgbClr val="269991"/>
                </a:solidFill>
              </a:defRPr>
            </a:lvl4pPr>
            <a:lvl5pPr>
              <a:defRPr sz="2400">
                <a:solidFill>
                  <a:srgbClr val="269991"/>
                </a:solidFill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10538022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51044"/>
            <a:ext cx="10972800" cy="86712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7997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3084" y="4186868"/>
            <a:ext cx="10363200" cy="982045"/>
          </a:xfrm>
          <a:prstGeom prst="rect">
            <a:avLst/>
          </a:prstGeom>
        </p:spPr>
        <p:txBody>
          <a:bodyPr anchor="t"/>
          <a:lstStyle>
            <a:lvl1pPr algn="ctr">
              <a:defRPr sz="5333" b="1" cap="all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pic>
        <p:nvPicPr>
          <p:cNvPr id="4" name="Picture 3" descr="SeLion-Circle-Master-201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755" y="608637"/>
            <a:ext cx="3458357" cy="3465809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6383769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3082679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960">
          <p15:clr>
            <a:srgbClr val="FBAE40"/>
          </p15:clr>
        </p15:guide>
        <p15:guide id="2" orient="horz" pos="805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elion-horiz-tagli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17" y="899734"/>
            <a:ext cx="9759612" cy="169573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139267" y="2972975"/>
            <a:ext cx="5872861" cy="581103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267" y="3554078"/>
            <a:ext cx="5872861" cy="1863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rgbClr val="26999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119035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27347" y="2594215"/>
            <a:ext cx="5872861" cy="581103"/>
          </a:xfrm>
          <a:prstGeom prst="rect">
            <a:avLst/>
          </a:prstGeom>
        </p:spPr>
        <p:txBody>
          <a:bodyPr anchor="b"/>
          <a:lstStyle>
            <a:lvl1pPr algn="l">
              <a:defRPr sz="2667" b="1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4827347" y="3175318"/>
            <a:ext cx="5872861" cy="18639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7">
                <a:solidFill>
                  <a:srgbClr val="269991"/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" name="Picture 2" descr="selion-horiz-no-ta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17" y="620727"/>
            <a:ext cx="8543993" cy="1273055"/>
          </a:xfrm>
          <a:prstGeom prst="rect">
            <a:avLst/>
          </a:prstGeom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323721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rring-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2301" y="3585727"/>
            <a:ext cx="5271244" cy="1202213"/>
          </a:xfrm>
          <a:prstGeom prst="rect">
            <a:avLst/>
          </a:prstGeom>
        </p:spPr>
      </p:pic>
      <p:sp>
        <p:nvSpPr>
          <p:cNvPr id="3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223003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rring-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364" y="3793410"/>
            <a:ext cx="4360627" cy="994529"/>
          </a:xfrm>
          <a:prstGeom prst="rect">
            <a:avLst/>
          </a:prstGeom>
        </p:spPr>
      </p:pic>
      <p:pic>
        <p:nvPicPr>
          <p:cNvPr id="3" name="Picture 2" descr="selion-alon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2233" y="3571069"/>
            <a:ext cx="5386991" cy="1573001"/>
          </a:xfrm>
          <a:prstGeom prst="rect">
            <a:avLst/>
          </a:prstGeom>
        </p:spPr>
      </p:pic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7494138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lion-al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500" y="355910"/>
            <a:ext cx="3303731" cy="964689"/>
          </a:xfrm>
          <a:prstGeom prst="rect">
            <a:avLst/>
          </a:prstGeom>
        </p:spPr>
      </p:pic>
      <p:pic>
        <p:nvPicPr>
          <p:cNvPr id="5" name="Picture 4" descr="herring-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625" y="5046122"/>
            <a:ext cx="2417524" cy="55136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98622" y="883288"/>
            <a:ext cx="8156657" cy="1090393"/>
          </a:xfrm>
          <a:prstGeom prst="rect">
            <a:avLst/>
          </a:prstGeom>
        </p:spPr>
        <p:txBody>
          <a:bodyPr/>
          <a:lstStyle>
            <a:lvl1pPr algn="ctr">
              <a:defRPr b="1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1973680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324848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lion-alone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388" y="355911"/>
            <a:ext cx="2926227" cy="854459"/>
          </a:xfrm>
          <a:prstGeom prst="rect">
            <a:avLst/>
          </a:prstGeom>
        </p:spPr>
      </p:pic>
      <p:pic>
        <p:nvPicPr>
          <p:cNvPr id="5" name="Picture 4" descr="herring-5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5742" y="5122941"/>
            <a:ext cx="2080697" cy="47454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98622" y="883288"/>
            <a:ext cx="8156657" cy="1090393"/>
          </a:xfrm>
          <a:prstGeom prst="rect">
            <a:avLst/>
          </a:prstGeom>
        </p:spPr>
        <p:txBody>
          <a:bodyPr/>
          <a:lstStyle>
            <a:lvl1pPr algn="ctr">
              <a:defRPr sz="4800" b="0" i="0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1750880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1291595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ring-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4" y="408743"/>
            <a:ext cx="1934021" cy="441093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98622" y="883288"/>
            <a:ext cx="8156657" cy="1090393"/>
          </a:xfrm>
          <a:prstGeom prst="rect">
            <a:avLst/>
          </a:prstGeom>
        </p:spPr>
        <p:txBody>
          <a:bodyPr/>
          <a:lstStyle>
            <a:lvl1pPr algn="ctr">
              <a:defRPr sz="4800" b="0" i="0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1750880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2" name="Picture 1" descr="selion-alone-left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501" y="389896"/>
            <a:ext cx="2793108" cy="812795"/>
          </a:xfrm>
          <a:prstGeom prst="rect">
            <a:avLst/>
          </a:prstGeom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65261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rring-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707" y="5272296"/>
            <a:ext cx="1425829" cy="325189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1998622" y="883288"/>
            <a:ext cx="8156657" cy="1090393"/>
          </a:xfrm>
          <a:prstGeom prst="rect">
            <a:avLst/>
          </a:prstGeom>
        </p:spPr>
        <p:txBody>
          <a:bodyPr/>
          <a:lstStyle>
            <a:lvl1pPr algn="ctr">
              <a:defRPr sz="4800" b="0" i="0">
                <a:solidFill>
                  <a:srgbClr val="186C67"/>
                </a:solidFill>
              </a:defRPr>
            </a:lvl1pPr>
          </a:lstStyle>
          <a:p>
            <a:r>
              <a:rPr lang="en-US" dirty="0"/>
              <a:t>Click to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1828800" y="1762020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>
                <a:solidFill>
                  <a:srgbClr val="26999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401324" y="6143203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33" dirty="0"/>
              <a:t> Page </a:t>
            </a:r>
            <a:fld id="{DEF2CFBC-8B4F-0C45-926D-B5C01B90EF82}" type="slidenum">
              <a:rPr lang="en-US" sz="1333" smtClean="0"/>
              <a:pPr/>
              <a:t>‹#›</a:t>
            </a:fld>
            <a:endParaRPr lang="en-US" sz="1333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4654551" y="6141035"/>
            <a:ext cx="2844800" cy="366183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333" dirty="0"/>
              <a:t>Get</a:t>
            </a:r>
            <a:r>
              <a:rPr lang="en-US" sz="1333" baseline="0" dirty="0"/>
              <a:t> testing with SeLion</a:t>
            </a:r>
          </a:p>
        </p:txBody>
      </p:sp>
    </p:spTree>
    <p:extLst>
      <p:ext uri="{BB962C8B-B14F-4D97-AF65-F5344CB8AC3E}">
        <p14:creationId xmlns:p14="http://schemas.microsoft.com/office/powerpoint/2010/main" val="2547901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theme" Target="../theme/theme1.xml"/><Relationship Id="rId2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lion-blurred-bg-2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4533320"/>
          </a:xfrm>
          <a:prstGeom prst="rect">
            <a:avLst/>
          </a:prstGeom>
        </p:spPr>
      </p:pic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1293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  <p:sldLayoutId id="2147483753" r:id="rId14"/>
    <p:sldLayoutId id="2147483754" r:id="rId15"/>
    <p:sldLayoutId id="2147483755" r:id="rId16"/>
    <p:sldLayoutId id="2147483756" r:id="rId17"/>
    <p:sldLayoutId id="2147483757" r:id="rId18"/>
    <p:sldLayoutId id="2147483758" r:id="rId19"/>
  </p:sldLayoutIdLst>
  <p:hf sldNum="0" hdr="0" ftr="0" dt="0"/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tiff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jpg"/><Relationship Id="rId12" Type="http://schemas.openxmlformats.org/officeDocument/2006/relationships/image" Target="../media/image36.png"/><Relationship Id="rId13" Type="http://schemas.openxmlformats.org/officeDocument/2006/relationships/image" Target="../media/image37.png"/><Relationship Id="rId14" Type="http://schemas.openxmlformats.org/officeDocument/2006/relationships/image" Target="../media/image38.png"/><Relationship Id="rId15" Type="http://schemas.openxmlformats.org/officeDocument/2006/relationships/image" Target="../media/image39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4" Type="http://schemas.openxmlformats.org/officeDocument/2006/relationships/image" Target="../media/image42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7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elion.io/" TargetMode="External"/><Relationship Id="rId4" Type="http://schemas.openxmlformats.org/officeDocument/2006/relationships/hyperlink" Target="http://github.com/paypal/SeLion" TargetMode="External"/><Relationship Id="rId5" Type="http://schemas.openxmlformats.org/officeDocument/2006/relationships/hyperlink" Target="http://github.com/paypal/docker-selion" TargetMode="External"/><Relationship Id="rId6" Type="http://schemas.openxmlformats.org/officeDocument/2006/relationships/hyperlink" Target="http://gitter.im/paypal/SeLion" TargetMode="External"/><Relationship Id="rId7" Type="http://schemas.openxmlformats.org/officeDocument/2006/relationships/hyperlink" Target="https://groups.google.com/forum/#!forum/selion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jp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tiff"/><Relationship Id="rId15" Type="http://schemas.openxmlformats.org/officeDocument/2006/relationships/image" Target="../media/image21.tiff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8" Type="http://schemas.openxmlformats.org/officeDocument/2006/relationships/image" Target="../media/image14.jpeg"/><Relationship Id="rId9" Type="http://schemas.openxmlformats.org/officeDocument/2006/relationships/image" Target="../media/image15.jpg"/><Relationship Id="rId10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w3.org/TR/webdrive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4" Type="http://schemas.openxmlformats.org/officeDocument/2006/relationships/image" Target="../media/image23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2807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All Nodes Servlet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JSON or HTML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202779" y="47286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63" y="753796"/>
            <a:ext cx="4716289" cy="341418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324" y="753796"/>
            <a:ext cx="4636643" cy="480524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380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3757862"/>
            <a:ext cx="7315200" cy="567267"/>
          </a:xfrm>
        </p:spPr>
        <p:txBody>
          <a:bodyPr/>
          <a:lstStyle/>
          <a:p>
            <a:r>
              <a:rPr lang="en-US" dirty="0" smtClean="0"/>
              <a:t>Upgrade Nodes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472" y="888767"/>
            <a:ext cx="4384445" cy="48812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293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87004" y="2024936"/>
            <a:ext cx="1698119" cy="7088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CI Job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47593" y="2811556"/>
            <a:ext cx="1965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43479" y="2832127"/>
            <a:ext cx="2055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Upload mobile app to: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 err="1"/>
              <a:t>selion</a:t>
            </a:r>
            <a:r>
              <a:rPr lang="en-US" sz="1400" b="1" dirty="0"/>
              <a:t>-hub-storage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/>
              <a:t>sauce-storage</a:t>
            </a:r>
          </a:p>
          <a:p>
            <a:endParaRPr lang="en-US" sz="1400" dirty="0"/>
          </a:p>
        </p:txBody>
      </p:sp>
      <p:sp>
        <p:nvSpPr>
          <p:cNvPr id="32" name="Rounded Rectangle 31"/>
          <p:cNvSpPr/>
          <p:nvPr/>
        </p:nvSpPr>
        <p:spPr>
          <a:xfrm>
            <a:off x="2787004" y="3872564"/>
            <a:ext cx="1698119" cy="70887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Case</a:t>
            </a:r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3161831" y="4650041"/>
            <a:ext cx="19654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247592" y="4650042"/>
            <a:ext cx="20553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Use mobile app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22" y="2442368"/>
            <a:ext cx="369188" cy="36918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7937" y="4337398"/>
            <a:ext cx="224035" cy="223498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58" y="4333557"/>
            <a:ext cx="207831" cy="228805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5508386" y="1515510"/>
            <a:ext cx="3985330" cy="3769255"/>
            <a:chOff x="5508386" y="1515510"/>
            <a:chExt cx="3985330" cy="3769255"/>
          </a:xfrm>
        </p:grpSpPr>
        <p:sp>
          <p:nvSpPr>
            <p:cNvPr id="5" name="Line Callout 2 4"/>
            <p:cNvSpPr/>
            <p:nvPr/>
          </p:nvSpPr>
          <p:spPr>
            <a:xfrm>
              <a:off x="7062190" y="2137146"/>
              <a:ext cx="2248588" cy="2125420"/>
            </a:xfrm>
            <a:prstGeom prst="borderCallout2">
              <a:avLst>
                <a:gd name="adj1" fmla="val 101828"/>
                <a:gd name="adj2" fmla="val 25001"/>
                <a:gd name="adj3" fmla="val 142379"/>
                <a:gd name="adj4" fmla="val -12501"/>
                <a:gd name="adj5" fmla="val 142530"/>
                <a:gd name="adj6" fmla="val -58704"/>
              </a:avLst>
            </a:prstGeom>
            <a:ln w="12700" cap="flat">
              <a:solidFill>
                <a:schemeClr val="accent1"/>
              </a:solidFill>
              <a:prstDash val="sysDot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56079" y="4560837"/>
              <a:ext cx="288755" cy="288755"/>
            </a:xfrm>
            <a:prstGeom prst="rect">
              <a:avLst/>
            </a:prstGeom>
          </p:spPr>
        </p:pic>
        <p:pic>
          <p:nvPicPr>
            <p:cNvPr id="7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5670946" y="2793426"/>
              <a:ext cx="675928" cy="659966"/>
            </a:xfrm>
            <a:prstGeom prst="rect">
              <a:avLst/>
            </a:prstGeom>
            <a:noFill/>
          </p:spPr>
        </p:pic>
        <p:pic>
          <p:nvPicPr>
            <p:cNvPr id="8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44270" y="3043624"/>
              <a:ext cx="381551" cy="372541"/>
            </a:xfrm>
            <a:prstGeom prst="rect">
              <a:avLst/>
            </a:prstGeom>
            <a:noFill/>
          </p:spPr>
        </p:pic>
        <p:pic>
          <p:nvPicPr>
            <p:cNvPr id="9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44270" y="1950876"/>
              <a:ext cx="381551" cy="372541"/>
            </a:xfrm>
            <a:prstGeom prst="rect">
              <a:avLst/>
            </a:prstGeom>
            <a:noFill/>
          </p:spPr>
        </p:pic>
        <p:pic>
          <p:nvPicPr>
            <p:cNvPr id="10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44270" y="3581936"/>
              <a:ext cx="381551" cy="372541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44270" y="2526704"/>
              <a:ext cx="381551" cy="372541"/>
            </a:xfrm>
            <a:prstGeom prst="rect">
              <a:avLst/>
            </a:prstGeom>
            <a:noFill/>
          </p:spPr>
        </p:pic>
        <p:pic>
          <p:nvPicPr>
            <p:cNvPr id="12" name="Picture 2" descr="C:\Documents and Settings\tgilmour\My Documents\My Pictures\Microsoft Clip Organizer\j0434845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6444270" y="4076296"/>
              <a:ext cx="381551" cy="372541"/>
            </a:xfrm>
            <a:prstGeom prst="rect">
              <a:avLst/>
            </a:prstGeom>
            <a:noFill/>
          </p:spPr>
        </p:pic>
        <p:cxnSp>
          <p:nvCxnSpPr>
            <p:cNvPr id="13" name="Straight Connector 12"/>
            <p:cNvCxnSpPr>
              <a:stCxn id="10" idx="1"/>
              <a:endCxn id="7" idx="2"/>
            </p:cNvCxnSpPr>
            <p:nvPr/>
          </p:nvCxnSpPr>
          <p:spPr bwMode="auto">
            <a:xfrm flipH="1" flipV="1">
              <a:off x="6008911" y="3453392"/>
              <a:ext cx="435359" cy="31481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Rectangle 13"/>
            <p:cNvSpPr/>
            <p:nvPr/>
          </p:nvSpPr>
          <p:spPr bwMode="auto">
            <a:xfrm>
              <a:off x="5508386" y="1855362"/>
              <a:ext cx="3985330" cy="3429403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latin typeface="Verdana" pitchFamily="92" charset="0"/>
                <a:ea typeface="Geneva" pitchFamily="92" charset="0"/>
                <a:cs typeface="Geneva" pitchFamily="9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513575" y="1515510"/>
              <a:ext cx="140455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Selenium Grid </a:t>
              </a:r>
            </a:p>
          </p:txBody>
        </p:sp>
        <p:cxnSp>
          <p:nvCxnSpPr>
            <p:cNvPr id="16" name="Straight Connector 15"/>
            <p:cNvCxnSpPr>
              <a:stCxn id="12" idx="1"/>
              <a:endCxn id="7" idx="2"/>
            </p:cNvCxnSpPr>
            <p:nvPr/>
          </p:nvCxnSpPr>
          <p:spPr bwMode="auto">
            <a:xfrm flipH="1" flipV="1">
              <a:off x="6008911" y="3453392"/>
              <a:ext cx="435359" cy="80917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>
              <a:stCxn id="8" idx="1"/>
            </p:cNvCxnSpPr>
            <p:nvPr/>
          </p:nvCxnSpPr>
          <p:spPr bwMode="auto">
            <a:xfrm flipH="1" flipV="1">
              <a:off x="6223531" y="3123410"/>
              <a:ext cx="220738" cy="1064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stCxn id="11" idx="1"/>
              <a:endCxn id="7" idx="0"/>
            </p:cNvCxnSpPr>
            <p:nvPr/>
          </p:nvCxnSpPr>
          <p:spPr bwMode="auto">
            <a:xfrm flipH="1">
              <a:off x="6008911" y="2712974"/>
              <a:ext cx="435359" cy="804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stCxn id="9" idx="1"/>
              <a:endCxn id="7" idx="0"/>
            </p:cNvCxnSpPr>
            <p:nvPr/>
          </p:nvCxnSpPr>
          <p:spPr bwMode="auto">
            <a:xfrm flipH="1">
              <a:off x="6008911" y="2137146"/>
              <a:ext cx="435359" cy="656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7030" y="4347810"/>
              <a:ext cx="203761" cy="203761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70947" y="1950875"/>
              <a:ext cx="406758" cy="394508"/>
            </a:xfrm>
            <a:prstGeom prst="rect">
              <a:avLst/>
            </a:prstGeom>
          </p:spPr>
        </p:pic>
        <p:pic>
          <p:nvPicPr>
            <p:cNvPr id="22" name="Picture 21" descr="phantomjs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5070" y="4354396"/>
              <a:ext cx="197554" cy="197554"/>
            </a:xfrm>
            <a:prstGeom prst="rect">
              <a:avLst/>
            </a:prstGeom>
          </p:spPr>
        </p:pic>
        <p:pic>
          <p:nvPicPr>
            <p:cNvPr id="23" name="Picture 22" descr="safari_icon.jp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8262" y="4578232"/>
              <a:ext cx="225699" cy="22569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55451" y="2956256"/>
              <a:ext cx="206986" cy="20698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7340" y="3223687"/>
              <a:ext cx="224035" cy="22349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16840" y="4551571"/>
              <a:ext cx="492070" cy="369053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129859" y="4895718"/>
              <a:ext cx="225699" cy="219480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642579" y="4906301"/>
              <a:ext cx="240846" cy="21948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925155" y="4900395"/>
              <a:ext cx="154229" cy="18940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36944" y="2284676"/>
              <a:ext cx="918788" cy="837280"/>
            </a:xfrm>
            <a:prstGeom prst="rect">
              <a:avLst/>
            </a:prstGeom>
          </p:spPr>
        </p:pic>
        <p:cxnSp>
          <p:nvCxnSpPr>
            <p:cNvPr id="46" name="Straight Arrow Connector 45"/>
            <p:cNvCxnSpPr/>
            <p:nvPr/>
          </p:nvCxnSpPr>
          <p:spPr>
            <a:xfrm flipH="1">
              <a:off x="7441208" y="3123409"/>
              <a:ext cx="125513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170216" y="3219700"/>
              <a:ext cx="214056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Download mobile app from: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b="1" dirty="0" err="1"/>
                <a:t>selion</a:t>
              </a:r>
              <a:r>
                <a:rPr lang="en-US" sz="1400" b="1" dirty="0"/>
                <a:t>-hub-storage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400" dirty="0"/>
                <a:t>sauce-storage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Hub Storage</a:t>
            </a:r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134482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632" y="720085"/>
            <a:ext cx="3725777" cy="38612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Sauce Labs Virtual Proxy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564" y="720085"/>
            <a:ext cx="3898041" cy="378202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560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Tests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742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/>
              <a:t>Reduce </a:t>
            </a:r>
            <a:r>
              <a:rPr lang="en-US" sz="4800" b="0" dirty="0" smtClean="0"/>
              <a:t>Boilerplate / Web Test</a:t>
            </a:r>
            <a:endParaRPr lang="en-US" sz="4800" b="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195" y="1920373"/>
            <a:ext cx="5002805" cy="3036637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584" y="2455276"/>
            <a:ext cx="4437476" cy="196682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5850689" y="3879628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850689" y="2844912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167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/>
              <a:t>Mobile Test</a:t>
            </a:r>
            <a:endParaRPr lang="en-US" sz="4800" dirty="0"/>
          </a:p>
        </p:txBody>
      </p:sp>
      <p:sp>
        <p:nvSpPr>
          <p:cNvPr id="12" name="Content Placeholder 1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 fontAlgn="ctr"/>
            <a:r>
              <a:rPr lang="en-US" sz="2400" dirty="0" smtClean="0"/>
              <a:t>Annotation for performing tests on mobile devices/emulators</a:t>
            </a:r>
          </a:p>
          <a:p>
            <a:pPr marL="285750" indent="-285750" fontAlgn="ctr"/>
            <a:r>
              <a:rPr lang="en-US" sz="2400" dirty="0" smtClean="0"/>
              <a:t>Physical &amp; simulators / hybrid, native, and web</a:t>
            </a:r>
          </a:p>
          <a:p>
            <a:pPr marL="285750" indent="-285750" fontAlgn="ctr"/>
            <a:r>
              <a:rPr lang="en-US" sz="2400" dirty="0" err="1" smtClean="0"/>
              <a:t>Appium</a:t>
            </a:r>
            <a:r>
              <a:rPr lang="en-US" sz="2400" dirty="0" smtClean="0"/>
              <a:t>, </a:t>
            </a:r>
            <a:r>
              <a:rPr lang="en-US" sz="2400" dirty="0" err="1" smtClean="0"/>
              <a:t>selendroid</a:t>
            </a:r>
            <a:r>
              <a:rPr lang="en-US" sz="2400" dirty="0" smtClean="0"/>
              <a:t>, and </a:t>
            </a:r>
            <a:r>
              <a:rPr lang="en-US" sz="2400" dirty="0" err="1" smtClean="0"/>
              <a:t>ios</a:t>
            </a:r>
            <a:r>
              <a:rPr lang="en-US" sz="2400" dirty="0" smtClean="0"/>
              <a:t>-driver</a:t>
            </a:r>
          </a:p>
          <a:p>
            <a:pPr marL="285750" indent="-285750" fontAlgn="ctr"/>
            <a:r>
              <a:rPr lang="en-US" sz="2400" dirty="0" smtClean="0"/>
              <a:t>No instrumented app code required</a:t>
            </a:r>
          </a:p>
          <a:p>
            <a:pPr marL="285750" indent="-285750" fontAlgn="ctr"/>
            <a:endParaRPr lang="en-US" sz="2400" dirty="0" smtClean="0"/>
          </a:p>
          <a:p>
            <a:pPr marL="285750" indent="-285750" fontAlgn="ctr"/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Content Placeholder 1"/>
          <p:cNvSpPr txBox="1">
            <a:spLocks/>
          </p:cNvSpPr>
          <p:nvPr/>
        </p:nvSpPr>
        <p:spPr>
          <a:xfrm>
            <a:off x="1294543" y="1587357"/>
            <a:ext cx="4040419" cy="4206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fontAlgn="ctr">
              <a:buFont typeface="Arial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304" y="4895761"/>
            <a:ext cx="411623" cy="400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1173" y="4895760"/>
            <a:ext cx="325745" cy="4000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5744" y="1608776"/>
            <a:ext cx="4386666" cy="1988349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743" y="3794358"/>
            <a:ext cx="4386667" cy="1849566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3" name="Straight Arrow Connector 12"/>
          <p:cNvCxnSpPr/>
          <p:nvPr/>
        </p:nvCxnSpPr>
        <p:spPr>
          <a:xfrm>
            <a:off x="4971448" y="4248596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852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/>
              <a:t>Runtime Reporter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609600" y="1600202"/>
            <a:ext cx="4815155" cy="4311005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/>
              <a:t>Provides real time test status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/>
              <a:t>HTML page or JSON document</a:t>
            </a:r>
          </a:p>
          <a:p>
            <a:pPr marL="39702" indent="-285750">
              <a:lnSpc>
                <a:spcPct val="150000"/>
              </a:lnSpc>
              <a:buFont typeface="Wingdings" charset="2"/>
              <a:buChar char="§"/>
            </a:pPr>
            <a:r>
              <a:rPr lang="en-US" sz="2000" dirty="0"/>
              <a:t>Screenshots, failure logs, environment meta-data, etc</a:t>
            </a:r>
            <a:r>
              <a:rPr lang="en-US" sz="2000" dirty="0" smtClean="0"/>
              <a:t>.</a:t>
            </a:r>
            <a:endParaRPr lang="en-US" sz="2000" dirty="0"/>
          </a:p>
          <a:p>
            <a:pPr marL="0" indent="0">
              <a:lnSpc>
                <a:spcPct val="150000"/>
              </a:lnSpc>
              <a:buNone/>
            </a:pPr>
            <a:endParaRPr lang="en-US" sz="2000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69" y="1760734"/>
            <a:ext cx="5303531" cy="3901051"/>
          </a:xfrm>
          <a:prstGeom prst="rect">
            <a:avLst/>
          </a:prstGeom>
          <a:noFill/>
          <a:ln w="3175" cmpd="dbl">
            <a:solidFill>
              <a:schemeClr val="tx1">
                <a:alpha val="50000"/>
              </a:schemeClr>
            </a:solidFill>
            <a:miter lim="800000"/>
            <a:headEnd/>
            <a:tailEnd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 rot="21431263">
            <a:off x="2548519" y="3889122"/>
            <a:ext cx="1893219" cy="172725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 anchorCtr="1"/>
          <a:lstStyle/>
          <a:p>
            <a:r>
              <a:rPr lang="en-US" dirty="0"/>
              <a:t>As a </a:t>
            </a:r>
            <a:r>
              <a:rPr lang="en-US" dirty="0" smtClean="0"/>
              <a:t>Dev, </a:t>
            </a:r>
            <a:r>
              <a:rPr lang="en-US" dirty="0"/>
              <a:t>I want the ability to see </a:t>
            </a:r>
            <a:r>
              <a:rPr lang="en-US" dirty="0" smtClean="0"/>
              <a:t>test results </a:t>
            </a:r>
            <a:r>
              <a:rPr lang="en-US" dirty="0"/>
              <a:t>in real-time </a:t>
            </a:r>
            <a:r>
              <a:rPr lang="en-US" dirty="0" smtClean="0"/>
              <a:t>for my CI jobs</a:t>
            </a:r>
            <a:endParaRPr lang="en-US" dirty="0">
              <a:latin typeface="Comic Sans MS" pitchFamily="66" charset="0"/>
            </a:endParaRPr>
          </a:p>
          <a:p>
            <a:endParaRPr lang="en-US" dirty="0">
              <a:solidFill>
                <a:schemeClr val="tx1">
                  <a:lumMod val="50000"/>
                </a:schemeClr>
              </a:solidFill>
              <a:latin typeface="Comic Sans MS"/>
            </a:endParaRPr>
          </a:p>
        </p:txBody>
      </p:sp>
    </p:spTree>
    <p:extLst>
      <p:ext uri="{BB962C8B-B14F-4D97-AF65-F5344CB8AC3E}">
        <p14:creationId xmlns:p14="http://schemas.microsoft.com/office/powerpoint/2010/main" val="10807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867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Elements</a:t>
            </a:r>
            <a:endParaRPr lang="en-US" sz="4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Abstraction for something you want to interact with or validate.</a:t>
            </a:r>
          </a:p>
          <a:p>
            <a:r>
              <a:rPr lang="en-US" sz="2800" dirty="0" smtClean="0"/>
              <a:t>Built on-top of Selenium’s </a:t>
            </a:r>
            <a:r>
              <a:rPr lang="en-US" sz="2800" dirty="0" err="1" smtClean="0"/>
              <a:t>WebElement</a:t>
            </a:r>
            <a:r>
              <a:rPr lang="en-US" sz="2800" dirty="0" smtClean="0"/>
              <a:t> interface</a:t>
            </a:r>
          </a:p>
          <a:p>
            <a:r>
              <a:rPr lang="en-US" sz="2800" dirty="0" smtClean="0"/>
              <a:t>Expose additional capabilities such like;</a:t>
            </a:r>
          </a:p>
          <a:p>
            <a:pPr lvl="1"/>
            <a:r>
              <a:rPr lang="en-US" sz="2400" dirty="0" smtClean="0"/>
              <a:t>Perform action with expectation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Containers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402514" y="2647676"/>
            <a:ext cx="2372948" cy="2796115"/>
            <a:chOff x="8402514" y="2519339"/>
            <a:chExt cx="2372948" cy="2796115"/>
          </a:xfrm>
        </p:grpSpPr>
        <p:sp>
          <p:nvSpPr>
            <p:cNvPr id="4" name="Rounded Rectangle 3"/>
            <p:cNvSpPr/>
            <p:nvPr/>
          </p:nvSpPr>
          <p:spPr>
            <a:xfrm>
              <a:off x="8402514" y="2519339"/>
              <a:ext cx="2372948" cy="2796115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625326" y="2681032"/>
              <a:ext cx="2150136" cy="2472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133" b="1" dirty="0" err="1" smtClean="0">
                  <a:solidFill>
                    <a:srgbClr val="FFFFFF"/>
                  </a:solidFill>
                </a:rPr>
                <a:t>SeLion</a:t>
              </a:r>
              <a:r>
                <a:rPr lang="en-US" sz="2133" b="1" dirty="0" smtClean="0">
                  <a:solidFill>
                    <a:srgbClr val="FFFFFF"/>
                  </a:solidFill>
                </a:rPr>
                <a:t> Client</a:t>
              </a:r>
            </a:p>
            <a:p>
              <a:endParaRPr lang="en-US" sz="2133" b="1" dirty="0">
                <a:solidFill>
                  <a:srgbClr val="FFFFFF"/>
                </a:solidFill>
              </a:endParaRPr>
            </a:p>
            <a:p>
              <a:pPr marL="380990" indent="-380990">
                <a:buFont typeface="Wingdings" charset="2"/>
                <a:buChar char="§"/>
              </a:pPr>
              <a:r>
                <a:rPr lang="en-US" sz="1867" dirty="0" smtClean="0">
                  <a:solidFill>
                    <a:srgbClr val="FFFFFF"/>
                  </a:solidFill>
                </a:rPr>
                <a:t>Link</a:t>
              </a:r>
              <a:endParaRPr lang="en-US" sz="1867" dirty="0">
                <a:solidFill>
                  <a:srgbClr val="FFFFFF"/>
                </a:solidFill>
              </a:endParaRPr>
            </a:p>
            <a:p>
              <a:pPr marL="380990" indent="-380990">
                <a:buFont typeface="Wingdings" charset="2"/>
                <a:buChar char="§"/>
              </a:pPr>
              <a:r>
                <a:rPr lang="en-US" sz="1867" dirty="0" smtClean="0">
                  <a:solidFill>
                    <a:srgbClr val="FFFFFF"/>
                  </a:solidFill>
                </a:rPr>
                <a:t>Button</a:t>
              </a:r>
              <a:endParaRPr lang="en-US" sz="1867" dirty="0">
                <a:solidFill>
                  <a:srgbClr val="FFFFFF"/>
                </a:solidFill>
              </a:endParaRPr>
            </a:p>
            <a:p>
              <a:pPr marL="380990" indent="-380990">
                <a:buFont typeface="Wingdings" charset="2"/>
                <a:buChar char="§"/>
              </a:pPr>
              <a:r>
                <a:rPr lang="en-US" sz="1867" dirty="0" smtClean="0">
                  <a:solidFill>
                    <a:srgbClr val="FFFFFF"/>
                  </a:solidFill>
                </a:rPr>
                <a:t>Form</a:t>
              </a:r>
              <a:endParaRPr lang="en-US" sz="1867" dirty="0">
                <a:solidFill>
                  <a:srgbClr val="FFFFFF"/>
                </a:solidFill>
              </a:endParaRPr>
            </a:p>
            <a:p>
              <a:pPr marL="380990" indent="-380990">
                <a:buFont typeface="Wingdings" charset="2"/>
                <a:buChar char="§"/>
              </a:pPr>
              <a:r>
                <a:rPr lang="en-US" sz="1867" dirty="0" err="1" smtClean="0">
                  <a:solidFill>
                    <a:srgbClr val="FFFFFF"/>
                  </a:solidFill>
                </a:rPr>
                <a:t>RadioButton</a:t>
              </a:r>
              <a:endParaRPr lang="en-US" sz="1867" dirty="0" smtClean="0">
                <a:solidFill>
                  <a:srgbClr val="FFFFFF"/>
                </a:solidFill>
              </a:endParaRPr>
            </a:p>
            <a:p>
              <a:pPr marL="380990" indent="-380990">
                <a:buFont typeface="Wingdings" charset="2"/>
                <a:buChar char="§"/>
              </a:pPr>
              <a:r>
                <a:rPr lang="is-IS" sz="1867" dirty="0" smtClean="0">
                  <a:solidFill>
                    <a:srgbClr val="FFFFFF"/>
                  </a:solidFill>
                </a:rPr>
                <a:t>…</a:t>
              </a:r>
              <a:endParaRPr lang="en-US" sz="1867" dirty="0">
                <a:solidFill>
                  <a:srgbClr val="FFFFFF"/>
                </a:solidFill>
              </a:endParaRPr>
            </a:p>
            <a:p>
              <a:pPr algn="ctr"/>
              <a:endParaRPr lang="en-US" sz="1867" dirty="0">
                <a:solidFill>
                  <a:srgbClr val="FFFFFF"/>
                </a:solidFill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1532" y="3755704"/>
            <a:ext cx="4288259" cy="51836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323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Get testing with SeLion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OSCON </a:t>
            </a:r>
            <a:r>
              <a:rPr lang="en-US" dirty="0" smtClean="0"/>
              <a:t>2016</a:t>
            </a:r>
          </a:p>
          <a:p>
            <a:r>
              <a:rPr lang="en-US" sz="2000" dirty="0" smtClean="0"/>
              <a:t>Doug Simmons, PayPal</a:t>
            </a:r>
            <a:endParaRPr lang="en-US" dirty="0"/>
          </a:p>
        </p:txBody>
      </p:sp>
      <p:pic>
        <p:nvPicPr>
          <p:cNvPr id="4" name="Picture 3" descr="selion-al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816" y="1145012"/>
            <a:ext cx="3378329" cy="98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5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938435" y="1991367"/>
            <a:ext cx="2372948" cy="27961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ounded Rectangle 15"/>
          <p:cNvSpPr/>
          <p:nvPr/>
        </p:nvSpPr>
        <p:spPr>
          <a:xfrm>
            <a:off x="5061008" y="1991367"/>
            <a:ext cx="2150136" cy="13033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5061008" y="3497935"/>
            <a:ext cx="2150677" cy="13033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 smtClean="0"/>
              <a:t>iOS Elements</a:t>
            </a:r>
            <a:endParaRPr lang="en-US" sz="4800" b="0" dirty="0"/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1828800" y="1210983"/>
            <a:ext cx="8534400" cy="101025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rgbClr val="26999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61247" y="2131302"/>
            <a:ext cx="2150136" cy="2472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 err="1" smtClean="0">
                <a:solidFill>
                  <a:srgbClr val="FFFFFF"/>
                </a:solidFill>
              </a:rPr>
              <a:t>SeLion</a:t>
            </a:r>
            <a:r>
              <a:rPr lang="en-US" sz="2133" b="1" dirty="0" smtClean="0">
                <a:solidFill>
                  <a:srgbClr val="FFFFFF"/>
                </a:solidFill>
              </a:rPr>
              <a:t> Client</a:t>
            </a:r>
          </a:p>
          <a:p>
            <a:endParaRPr lang="en-US" sz="2133" b="1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>
                <a:solidFill>
                  <a:srgbClr val="FFFFFF"/>
                </a:solidFill>
              </a:rPr>
              <a:t>UIAElement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>
                <a:solidFill>
                  <a:srgbClr val="FFFFFF"/>
                </a:solidFill>
              </a:rPr>
              <a:t>UIAButton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>
                <a:solidFill>
                  <a:srgbClr val="FFFFFF"/>
                </a:solidFill>
              </a:rPr>
              <a:t>UIAStaticText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smtClean="0">
                <a:solidFill>
                  <a:srgbClr val="FFFFFF"/>
                </a:solidFill>
              </a:rPr>
              <a:t>…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 smtClean="0">
                <a:solidFill>
                  <a:srgbClr val="FFFFFF"/>
                </a:solidFill>
              </a:rPr>
              <a:t>UIASwitch</a:t>
            </a:r>
            <a:endParaRPr lang="en-US" sz="1867" dirty="0">
              <a:solidFill>
                <a:srgbClr val="FFFFFF"/>
              </a:solidFill>
            </a:endParaRPr>
          </a:p>
          <a:p>
            <a:pPr algn="ctr"/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60467" y="2394254"/>
            <a:ext cx="2150136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 err="1">
                <a:solidFill>
                  <a:srgbClr val="FFFFFF"/>
                </a:solidFill>
              </a:rPr>
              <a:t>iOS</a:t>
            </a:r>
            <a:r>
              <a:rPr lang="en-US" sz="2133" b="1" dirty="0">
                <a:solidFill>
                  <a:srgbClr val="FFFFFF"/>
                </a:solidFill>
              </a:rPr>
              <a:t> Driver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60467" y="3786076"/>
            <a:ext cx="2150136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 err="1">
                <a:solidFill>
                  <a:schemeClr val="bg1"/>
                </a:solidFill>
              </a:rPr>
              <a:t>Appium-iOS</a:t>
            </a:r>
            <a:r>
              <a:rPr lang="en-US" sz="2133" b="1" dirty="0">
                <a:solidFill>
                  <a:schemeClr val="bg1"/>
                </a:solidFill>
              </a:rPr>
              <a:t> Driver</a:t>
            </a:r>
          </a:p>
        </p:txBody>
      </p:sp>
      <p:cxnSp>
        <p:nvCxnSpPr>
          <p:cNvPr id="19" name="Elbow Connector 18"/>
          <p:cNvCxnSpPr>
            <a:stCxn id="4" idx="3"/>
            <a:endCxn id="16" idx="1"/>
          </p:cNvCxnSpPr>
          <p:nvPr/>
        </p:nvCxnSpPr>
        <p:spPr>
          <a:xfrm flipV="1">
            <a:off x="4311384" y="2643052"/>
            <a:ext cx="749625" cy="746373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3" idx="3"/>
            <a:endCxn id="17" idx="1"/>
          </p:cNvCxnSpPr>
          <p:nvPr/>
        </p:nvCxnSpPr>
        <p:spPr>
          <a:xfrm>
            <a:off x="4311383" y="3367666"/>
            <a:ext cx="749625" cy="781953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6" idx="3"/>
          </p:cNvCxnSpPr>
          <p:nvPr/>
        </p:nvCxnSpPr>
        <p:spPr>
          <a:xfrm>
            <a:off x="7211144" y="2643052"/>
            <a:ext cx="725699" cy="651684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7" idx="3"/>
          </p:cNvCxnSpPr>
          <p:nvPr/>
        </p:nvCxnSpPr>
        <p:spPr>
          <a:xfrm flipV="1">
            <a:off x="7211686" y="3521472"/>
            <a:ext cx="725157" cy="628148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apple_iphone_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063" y="1060512"/>
            <a:ext cx="1629928" cy="491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669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Elbow Connector 23"/>
          <p:cNvCxnSpPr/>
          <p:nvPr/>
        </p:nvCxnSpPr>
        <p:spPr>
          <a:xfrm>
            <a:off x="6148616" y="2593611"/>
            <a:ext cx="1185636" cy="651684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6148616" y="3472032"/>
            <a:ext cx="1185636" cy="628147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ounded Rectangle 3"/>
          <p:cNvSpPr/>
          <p:nvPr/>
        </p:nvSpPr>
        <p:spPr>
          <a:xfrm>
            <a:off x="1670056" y="1941926"/>
            <a:ext cx="1994200" cy="279611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Rounded Rectangle 15"/>
          <p:cNvSpPr/>
          <p:nvPr/>
        </p:nvSpPr>
        <p:spPr>
          <a:xfrm>
            <a:off x="4569818" y="1941926"/>
            <a:ext cx="1690199" cy="13033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Rounded Rectangle 16"/>
          <p:cNvSpPr/>
          <p:nvPr/>
        </p:nvSpPr>
        <p:spPr>
          <a:xfrm>
            <a:off x="4569818" y="3448494"/>
            <a:ext cx="1690199" cy="13033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 smtClean="0"/>
              <a:t>Android Elements</a:t>
            </a:r>
            <a:endParaRPr lang="en-US" sz="4800" b="0" dirty="0"/>
          </a:p>
        </p:txBody>
      </p:sp>
      <p:sp>
        <p:nvSpPr>
          <p:cNvPr id="3" name="TextBox 2"/>
          <p:cNvSpPr txBox="1"/>
          <p:nvPr/>
        </p:nvSpPr>
        <p:spPr>
          <a:xfrm>
            <a:off x="1799592" y="2173045"/>
            <a:ext cx="2150136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b="1" dirty="0" err="1">
                <a:solidFill>
                  <a:srgbClr val="FFFFFF"/>
                </a:solidFill>
              </a:rPr>
              <a:t>SeLion</a:t>
            </a:r>
            <a:r>
              <a:rPr lang="en-US" sz="2133" b="1" dirty="0">
                <a:solidFill>
                  <a:srgbClr val="FFFFFF"/>
                </a:solidFill>
              </a:rPr>
              <a:t> Client</a:t>
            </a:r>
          </a:p>
          <a:p>
            <a:pPr marL="380990" indent="-380990">
              <a:buFont typeface="Wingdings" charset="2"/>
              <a:buChar char="§"/>
            </a:pPr>
            <a:endParaRPr lang="en-US" sz="1867" dirty="0" smtClean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 smtClean="0">
                <a:solidFill>
                  <a:srgbClr val="FFFFFF"/>
                </a:solidFill>
              </a:rPr>
              <a:t>UiObject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>
                <a:solidFill>
                  <a:srgbClr val="FFFFFF"/>
                </a:solidFill>
              </a:rPr>
              <a:t>UiButton</a:t>
            </a:r>
            <a:endParaRPr lang="en-US" sz="1867" dirty="0">
              <a:solidFill>
                <a:srgbClr val="FFFFFF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1867" dirty="0" err="1">
                <a:solidFill>
                  <a:srgbClr val="FFFFFF"/>
                </a:solidFill>
              </a:rPr>
              <a:t>UiTextView</a:t>
            </a:r>
            <a:endParaRPr lang="en-US" sz="1867" dirty="0">
              <a:solidFill>
                <a:srgbClr val="FFFFFF"/>
              </a:solidFill>
            </a:endParaRPr>
          </a:p>
          <a:p>
            <a:pPr algn="ctr"/>
            <a:endParaRPr lang="en-US" sz="1867" dirty="0" smtClean="0">
              <a:solidFill>
                <a:srgbClr val="FFFFFF"/>
              </a:solidFill>
            </a:endParaRPr>
          </a:p>
          <a:p>
            <a:pPr algn="ctr"/>
            <a:endParaRPr lang="en-US" sz="1867" dirty="0">
              <a:solidFill>
                <a:srgbClr val="FFFF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9276" y="2344814"/>
            <a:ext cx="169074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 err="1">
                <a:solidFill>
                  <a:srgbClr val="FFFFFF"/>
                </a:solidFill>
              </a:rPr>
              <a:t>Selendroid</a:t>
            </a:r>
            <a:endParaRPr lang="en-US" sz="2133" b="1" dirty="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9276" y="3736635"/>
            <a:ext cx="169074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 err="1">
                <a:solidFill>
                  <a:schemeClr val="bg1"/>
                </a:solidFill>
              </a:rPr>
              <a:t>Appium</a:t>
            </a:r>
            <a:r>
              <a:rPr lang="en-US" sz="2133" b="1" dirty="0">
                <a:solidFill>
                  <a:schemeClr val="bg1"/>
                </a:solidFill>
              </a:rPr>
              <a:t>-Android</a:t>
            </a:r>
          </a:p>
        </p:txBody>
      </p:sp>
      <p:cxnSp>
        <p:nvCxnSpPr>
          <p:cNvPr id="19" name="Elbow Connector 18"/>
          <p:cNvCxnSpPr>
            <a:stCxn id="4" idx="3"/>
            <a:endCxn id="16" idx="1"/>
          </p:cNvCxnSpPr>
          <p:nvPr/>
        </p:nvCxnSpPr>
        <p:spPr>
          <a:xfrm flipV="1">
            <a:off x="3664257" y="2593611"/>
            <a:ext cx="905561" cy="746373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endCxn id="17" idx="1"/>
          </p:cNvCxnSpPr>
          <p:nvPr/>
        </p:nvCxnSpPr>
        <p:spPr>
          <a:xfrm>
            <a:off x="3664257" y="3339984"/>
            <a:ext cx="905561" cy="760195"/>
          </a:xfrm>
          <a:prstGeom prst="bentConnector3">
            <a:avLst/>
          </a:prstGeom>
          <a:ln>
            <a:solidFill>
              <a:schemeClr val="accent5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ndroid-Pho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87" y="1499414"/>
            <a:ext cx="2216353" cy="41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927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Cross-Platform Mobile Elements?</a:t>
            </a:r>
          </a:p>
        </p:txBody>
      </p:sp>
    </p:spTree>
    <p:extLst>
      <p:ext uri="{BB962C8B-B14F-4D97-AF65-F5344CB8AC3E}">
        <p14:creationId xmlns:p14="http://schemas.microsoft.com/office/powerpoint/2010/main" val="123293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Element Event Listening</a:t>
            </a:r>
            <a:endParaRPr lang="en-US" sz="4800" b="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Hook into specific element events such as;</a:t>
            </a:r>
          </a:p>
          <a:p>
            <a:pPr lvl="1"/>
            <a:r>
              <a:rPr lang="en-US" sz="2400" dirty="0" err="1" smtClean="0"/>
              <a:t>beforeClick</a:t>
            </a:r>
            <a:r>
              <a:rPr lang="en-US" sz="2400" dirty="0" smtClean="0"/>
              <a:t>, </a:t>
            </a:r>
            <a:r>
              <a:rPr lang="en-US" sz="2400" dirty="0" err="1" smtClean="0"/>
              <a:t>afterClick</a:t>
            </a:r>
            <a:endParaRPr lang="en-US" sz="2400" dirty="0" smtClean="0"/>
          </a:p>
          <a:p>
            <a:pPr lvl="1"/>
            <a:r>
              <a:rPr lang="en-US" sz="2400" dirty="0" err="1" smtClean="0"/>
              <a:t>beforeType</a:t>
            </a:r>
            <a:r>
              <a:rPr lang="en-US" sz="2400" dirty="0" smtClean="0"/>
              <a:t>, </a:t>
            </a:r>
            <a:r>
              <a:rPr lang="en-US" sz="2400" dirty="0" err="1" smtClean="0"/>
              <a:t>afterType</a:t>
            </a:r>
            <a:endParaRPr lang="en-US" sz="2400" dirty="0" smtClean="0"/>
          </a:p>
          <a:p>
            <a:pPr lvl="1"/>
            <a:r>
              <a:rPr lang="en-US" sz="2400" dirty="0" err="1" smtClean="0"/>
              <a:t>beforeSubmit</a:t>
            </a:r>
            <a:r>
              <a:rPr lang="en-US" sz="2400" dirty="0"/>
              <a:t>,</a:t>
            </a:r>
            <a:r>
              <a:rPr lang="en-US" sz="2400" dirty="0" smtClean="0"/>
              <a:t> </a:t>
            </a:r>
            <a:r>
              <a:rPr lang="en-US" sz="2400" dirty="0" err="1" smtClean="0"/>
              <a:t>afterSubmit</a:t>
            </a:r>
            <a:endParaRPr lang="en-US" sz="2400" dirty="0" smtClean="0"/>
          </a:p>
          <a:p>
            <a:pPr lvl="1"/>
            <a:r>
              <a:rPr lang="en-US" sz="2400" dirty="0" smtClean="0"/>
              <a:t>etc.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65" y="2561904"/>
            <a:ext cx="5651500" cy="23876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140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8622" y="471108"/>
            <a:ext cx="8156657" cy="1090393"/>
          </a:xfrm>
        </p:spPr>
        <p:txBody>
          <a:bodyPr/>
          <a:lstStyle/>
          <a:p>
            <a:r>
              <a:rPr lang="en-US" sz="4800" b="0" dirty="0"/>
              <a:t>Page </a:t>
            </a:r>
            <a:r>
              <a:rPr lang="en-US" sz="4800" b="0" dirty="0" smtClean="0"/>
              <a:t>Objects</a:t>
            </a:r>
            <a:endParaRPr lang="en-US" sz="48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1219200" y="2038598"/>
            <a:ext cx="45490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buFont typeface="Wingdings" charset="2"/>
              <a:buChar char="§"/>
            </a:pPr>
            <a:r>
              <a:rPr lang="en-US" sz="2400" dirty="0" smtClean="0">
                <a:solidFill>
                  <a:srgbClr val="269991"/>
                </a:solidFill>
              </a:rPr>
              <a:t>Abstraction which represents a page or screen (web or mobile)</a:t>
            </a:r>
          </a:p>
          <a:p>
            <a:pPr marL="380990" indent="-380990">
              <a:buFont typeface="Wingdings" charset="2"/>
              <a:buChar char="§"/>
            </a:pPr>
            <a:endParaRPr lang="en-US" sz="2400" dirty="0" smtClean="0">
              <a:solidFill>
                <a:srgbClr val="269991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2400" dirty="0" smtClean="0">
                <a:solidFill>
                  <a:srgbClr val="269991"/>
                </a:solidFill>
              </a:rPr>
              <a:t>Reusable and </a:t>
            </a:r>
            <a:r>
              <a:rPr lang="en-US" sz="2400" i="1" dirty="0" smtClean="0">
                <a:solidFill>
                  <a:srgbClr val="269991"/>
                </a:solidFill>
              </a:rPr>
              <a:t>easy to maintain</a:t>
            </a:r>
          </a:p>
          <a:p>
            <a:pPr marL="380990" indent="-380990">
              <a:buFont typeface="Wingdings" charset="2"/>
              <a:buChar char="§"/>
            </a:pPr>
            <a:endParaRPr lang="en-US" sz="2400" dirty="0" smtClean="0">
              <a:solidFill>
                <a:srgbClr val="269991"/>
              </a:solidFill>
            </a:endParaRPr>
          </a:p>
          <a:p>
            <a:pPr marL="380990" indent="-380990">
              <a:buFont typeface="Wingdings" charset="2"/>
              <a:buChar char="§"/>
            </a:pPr>
            <a:r>
              <a:rPr lang="en-US" sz="2400" dirty="0" smtClean="0">
                <a:solidFill>
                  <a:srgbClr val="269991"/>
                </a:solidFill>
              </a:rPr>
              <a:t>Wired together to accomplish a </a:t>
            </a:r>
            <a:r>
              <a:rPr lang="en-US" sz="2400" i="1" dirty="0" smtClean="0">
                <a:solidFill>
                  <a:srgbClr val="269991"/>
                </a:solidFill>
              </a:rPr>
              <a:t>flow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950" y="2270922"/>
            <a:ext cx="4631129" cy="1925301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44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 err="1" smtClean="0"/>
              <a:t>SeLion</a:t>
            </a:r>
            <a:r>
              <a:rPr lang="en-US" sz="4800" dirty="0" smtClean="0"/>
              <a:t> Page Objects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/>
            <a:r>
              <a:rPr lang="en-US" sz="2400" dirty="0" smtClean="0"/>
              <a:t>Multi Locale</a:t>
            </a:r>
          </a:p>
          <a:p>
            <a:pPr marL="457200" indent="-457200"/>
            <a:r>
              <a:rPr lang="en-US" sz="2400" dirty="0" smtClean="0"/>
              <a:t>Validators built-in</a:t>
            </a:r>
          </a:p>
          <a:p>
            <a:pPr marL="457200" indent="-457200"/>
            <a:r>
              <a:rPr lang="en-US" sz="2400" dirty="0" smtClean="0"/>
              <a:t>Extensible</a:t>
            </a:r>
          </a:p>
          <a:p>
            <a:pPr marL="457200" indent="-457200"/>
            <a:r>
              <a:rPr lang="en-US" sz="2400" dirty="0"/>
              <a:t>Written in YAML markup -&gt; </a:t>
            </a:r>
            <a:r>
              <a:rPr lang="en-US" sz="2400" dirty="0" err="1" smtClean="0"/>
              <a:t>PageYAML</a:t>
            </a:r>
            <a:endParaRPr lang="en-US" sz="2400" dirty="0" smtClean="0"/>
          </a:p>
          <a:p>
            <a:pPr marL="457200" indent="-457200"/>
            <a:r>
              <a:rPr lang="en-US" sz="2400" dirty="0" smtClean="0"/>
              <a:t>Java code generated via a maven plugin</a:t>
            </a:r>
          </a:p>
          <a:p>
            <a:pPr marL="457200" indent="-457200"/>
            <a:r>
              <a:rPr lang="en-US" sz="2400" dirty="0" smtClean="0"/>
              <a:t>Mobile &amp; Web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563" y="2049380"/>
            <a:ext cx="4806616" cy="2707953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70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5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Event Listening</a:t>
            </a:r>
            <a:endParaRPr lang="en-US" sz="48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660" y="1973681"/>
            <a:ext cx="8534400" cy="3028133"/>
          </a:xfrm>
        </p:spPr>
        <p:txBody>
          <a:bodyPr/>
          <a:lstStyle/>
          <a:p>
            <a:pPr marL="380990" indent="-380990" algn="l">
              <a:spcBef>
                <a:spcPts val="0"/>
              </a:spcBef>
              <a:buFont typeface="Wingdings" charset="2"/>
              <a:buChar char="§"/>
            </a:pPr>
            <a:r>
              <a:rPr lang="en-US" sz="2400" dirty="0" smtClean="0"/>
              <a:t>Hook into driver events, before </a:t>
            </a:r>
            <a:r>
              <a:rPr lang="en-US" sz="2400" dirty="0"/>
              <a:t>/ after </a:t>
            </a:r>
            <a:endParaRPr lang="en-US" sz="2400" dirty="0" smtClean="0"/>
          </a:p>
          <a:p>
            <a:pPr marL="380990" indent="-380990" algn="l">
              <a:spcBef>
                <a:spcPts val="0"/>
              </a:spcBef>
              <a:buFont typeface="Wingdings" charset="2"/>
              <a:buChar char="§"/>
            </a:pPr>
            <a:r>
              <a:rPr lang="en-US" sz="2400" dirty="0"/>
              <a:t>M</a:t>
            </a:r>
            <a:r>
              <a:rPr lang="en-US" sz="2400" dirty="0" smtClean="0"/>
              <a:t>obile and web</a:t>
            </a:r>
            <a:endParaRPr lang="en-US" sz="2400" dirty="0"/>
          </a:p>
          <a:p>
            <a:pPr marL="380990" indent="-380990" algn="l">
              <a:spcBef>
                <a:spcPts val="0"/>
              </a:spcBef>
              <a:buFont typeface="Wingdings" charset="2"/>
              <a:buChar char="§"/>
            </a:pPr>
            <a:r>
              <a:rPr lang="en-US" sz="2400" dirty="0"/>
              <a:t>Loosely coupled with </a:t>
            </a:r>
            <a:r>
              <a:rPr lang="en-US" sz="2400" dirty="0" smtClean="0"/>
              <a:t>driver implementations</a:t>
            </a:r>
            <a:endParaRPr lang="en-US" sz="2400" dirty="0"/>
          </a:p>
        </p:txBody>
      </p:sp>
      <p:grpSp>
        <p:nvGrpSpPr>
          <p:cNvPr id="9" name="Group 8"/>
          <p:cNvGrpSpPr/>
          <p:nvPr/>
        </p:nvGrpSpPr>
        <p:grpSpPr>
          <a:xfrm>
            <a:off x="2498329" y="3625516"/>
            <a:ext cx="7157242" cy="1376298"/>
            <a:chOff x="735281" y="4119820"/>
            <a:chExt cx="8121963" cy="1324593"/>
          </a:xfrm>
        </p:grpSpPr>
        <p:grpSp>
          <p:nvGrpSpPr>
            <p:cNvPr id="4" name="Group 3"/>
            <p:cNvGrpSpPr/>
            <p:nvPr/>
          </p:nvGrpSpPr>
          <p:grpSpPr>
            <a:xfrm>
              <a:off x="735281" y="4119820"/>
              <a:ext cx="8121963" cy="1324593"/>
              <a:chOff x="735281" y="4119820"/>
              <a:chExt cx="8121963" cy="1324593"/>
            </a:xfrm>
          </p:grpSpPr>
          <p:sp>
            <p:nvSpPr>
              <p:cNvPr id="8" name="Snip Same Side Corner Rectangle 7"/>
              <p:cNvSpPr/>
              <p:nvPr/>
            </p:nvSpPr>
            <p:spPr>
              <a:xfrm rot="5400000">
                <a:off x="7569576" y="4026067"/>
                <a:ext cx="1082515" cy="1492820"/>
              </a:xfrm>
              <a:prstGeom prst="snip2SameRect">
                <a:avLst/>
              </a:prstGeom>
              <a:gradFill>
                <a:gsLst>
                  <a:gs pos="0">
                    <a:srgbClr val="269991"/>
                  </a:gs>
                  <a:gs pos="100000">
                    <a:schemeClr val="bg1"/>
                  </a:gs>
                </a:gsLst>
                <a:lin ang="180000" scaled="0"/>
              </a:gradFill>
              <a:ln w="19050">
                <a:solidFill>
                  <a:srgbClr val="186C6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5" name="Right Arrow 4"/>
              <p:cNvSpPr/>
              <p:nvPr/>
            </p:nvSpPr>
            <p:spPr>
              <a:xfrm>
                <a:off x="735281" y="4119820"/>
                <a:ext cx="2718308" cy="1324593"/>
              </a:xfrm>
              <a:prstGeom prst="rightArrow">
                <a:avLst/>
              </a:prstGeom>
              <a:gradFill flip="none" rotWithShape="1">
                <a:gsLst>
                  <a:gs pos="0">
                    <a:srgbClr val="269991"/>
                  </a:gs>
                  <a:gs pos="100000">
                    <a:srgbClr val="FFFFFF"/>
                  </a:gs>
                </a:gsLst>
                <a:lin ang="4620000" scaled="0"/>
                <a:tileRect/>
              </a:gradFill>
              <a:ln w="19050">
                <a:solidFill>
                  <a:srgbClr val="005D6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186C67"/>
                    </a:solidFill>
                  </a:rPr>
                  <a:t>Implement </a:t>
                </a:r>
                <a:r>
                  <a:rPr lang="en-US" sz="2000" dirty="0" err="1" smtClean="0">
                    <a:solidFill>
                      <a:srgbClr val="186C67"/>
                    </a:solidFill>
                  </a:rPr>
                  <a:t>EventListener</a:t>
                </a:r>
                <a:endParaRPr lang="en-US" sz="2000" dirty="0">
                  <a:solidFill>
                    <a:srgbClr val="186C67"/>
                  </a:solidFill>
                </a:endParaRPr>
              </a:p>
            </p:txBody>
          </p:sp>
          <p:sp>
            <p:nvSpPr>
              <p:cNvPr id="6" name="Rounded Rectangle 5"/>
              <p:cNvSpPr/>
              <p:nvPr/>
            </p:nvSpPr>
            <p:spPr>
              <a:xfrm>
                <a:off x="3874576" y="4250979"/>
                <a:ext cx="3068859" cy="1082515"/>
              </a:xfrm>
              <a:prstGeom prst="roundRect">
                <a:avLst/>
              </a:prstGeom>
              <a:gradFill flip="none" rotWithShape="1">
                <a:gsLst>
                  <a:gs pos="0">
                    <a:srgbClr val="269991"/>
                  </a:gs>
                  <a:gs pos="100000">
                    <a:srgbClr val="FFFFFF"/>
                  </a:gs>
                </a:gsLst>
                <a:lin ang="5700000" scaled="0"/>
                <a:tileRect/>
              </a:gradFill>
              <a:ln w="19050">
                <a:solidFill>
                  <a:srgbClr val="005D61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 smtClean="0">
                    <a:solidFill>
                      <a:srgbClr val="186C67"/>
                    </a:solidFill>
                  </a:rPr>
                  <a:t>Tell </a:t>
                </a:r>
                <a:r>
                  <a:rPr lang="en-US" sz="2000" dirty="0" err="1" smtClean="0">
                    <a:solidFill>
                      <a:srgbClr val="186C67"/>
                    </a:solidFill>
                  </a:rPr>
                  <a:t>SeLion</a:t>
                </a:r>
                <a:r>
                  <a:rPr lang="en-US" sz="2000" dirty="0" smtClean="0">
                    <a:solidFill>
                      <a:srgbClr val="186C67"/>
                    </a:solidFill>
                  </a:rPr>
                  <a:t> to use it</a:t>
                </a:r>
                <a:endParaRPr lang="en-US" sz="2000" dirty="0">
                  <a:solidFill>
                    <a:srgbClr val="186C67"/>
                  </a:solidFill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7502821" y="4629320"/>
              <a:ext cx="1354423" cy="38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186C67"/>
                  </a:solidFill>
                </a:rPr>
                <a:t>Run tests</a:t>
              </a:r>
              <a:endParaRPr lang="en-US" sz="2000" dirty="0">
                <a:solidFill>
                  <a:srgbClr val="186C67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058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Event Listening</a:t>
            </a:r>
            <a:endParaRPr lang="en-US" sz="4800" b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300" y="2347496"/>
            <a:ext cx="6337300" cy="299720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687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0" dirty="0"/>
              <a:t>Data Providers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1798422"/>
            <a:ext cx="8534400" cy="1010253"/>
          </a:xfrm>
        </p:spPr>
        <p:txBody>
          <a:bodyPr/>
          <a:lstStyle/>
          <a:p>
            <a:r>
              <a:rPr lang="en-US" dirty="0"/>
              <a:t>Separating </a:t>
            </a:r>
            <a:r>
              <a:rPr lang="en-US" dirty="0" smtClean="0"/>
              <a:t>test data</a:t>
            </a:r>
            <a:endParaRPr lang="en-US" dirty="0"/>
          </a:p>
        </p:txBody>
      </p:sp>
      <p:sp>
        <p:nvSpPr>
          <p:cNvPr id="4" name="Flowchart: Document 1"/>
          <p:cNvSpPr/>
          <p:nvPr/>
        </p:nvSpPr>
        <p:spPr>
          <a:xfrm>
            <a:off x="8025640" y="3040422"/>
            <a:ext cx="1589647" cy="1459616"/>
          </a:xfrm>
          <a:prstGeom prst="flowChartDocument">
            <a:avLst/>
          </a:prstGeom>
          <a:noFill/>
          <a:ln>
            <a:solidFill>
              <a:srgbClr val="005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 smtClean="0">
                <a:solidFill>
                  <a:srgbClr val="186C67"/>
                </a:solidFill>
              </a:rPr>
              <a:t>Test</a:t>
            </a:r>
            <a:endParaRPr lang="en-US" sz="2667" dirty="0">
              <a:solidFill>
                <a:srgbClr val="186C67"/>
              </a:solidFill>
            </a:endParaRPr>
          </a:p>
        </p:txBody>
      </p:sp>
      <p:cxnSp>
        <p:nvCxnSpPr>
          <p:cNvPr id="7" name="Straight Arrow Connector 6"/>
          <p:cNvCxnSpPr>
            <a:stCxn id="8" idx="3"/>
            <a:endCxn id="4" idx="1"/>
          </p:cNvCxnSpPr>
          <p:nvPr/>
        </p:nvCxnSpPr>
        <p:spPr>
          <a:xfrm flipV="1">
            <a:off x="7032172" y="3770230"/>
            <a:ext cx="993468" cy="1"/>
          </a:xfrm>
          <a:prstGeom prst="straightConnector1">
            <a:avLst/>
          </a:prstGeom>
          <a:ln w="28575" cmpd="sng">
            <a:solidFill>
              <a:srgbClr val="2AA8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Document 14"/>
          <p:cNvSpPr/>
          <p:nvPr/>
        </p:nvSpPr>
        <p:spPr>
          <a:xfrm>
            <a:off x="4871204" y="2815416"/>
            <a:ext cx="2160968" cy="1909629"/>
          </a:xfrm>
          <a:prstGeom prst="flowChartDocument">
            <a:avLst/>
          </a:prstGeom>
          <a:noFill/>
          <a:ln>
            <a:solidFill>
              <a:srgbClr val="005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186C67"/>
                </a:solidFill>
              </a:rPr>
              <a:t>SeLion Data Provider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532581" y="4716306"/>
            <a:ext cx="411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800"/>
              </a:spcAft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JSON / YAML / XML / XLS</a:t>
            </a:r>
          </a:p>
        </p:txBody>
      </p:sp>
      <p:sp>
        <p:nvSpPr>
          <p:cNvPr id="11" name="Flowchart: Document 1"/>
          <p:cNvSpPr/>
          <p:nvPr/>
        </p:nvSpPr>
        <p:spPr>
          <a:xfrm>
            <a:off x="2282493" y="3040422"/>
            <a:ext cx="1589647" cy="1459616"/>
          </a:xfrm>
          <a:prstGeom prst="flowChartDocument">
            <a:avLst/>
          </a:prstGeom>
          <a:noFill/>
          <a:ln>
            <a:solidFill>
              <a:srgbClr val="005D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dirty="0">
                <a:solidFill>
                  <a:srgbClr val="186C67"/>
                </a:solidFill>
              </a:rPr>
              <a:t>Data source</a:t>
            </a:r>
          </a:p>
        </p:txBody>
      </p:sp>
      <p:cxnSp>
        <p:nvCxnSpPr>
          <p:cNvPr id="12" name="Straight Arrow Connector 11"/>
          <p:cNvCxnSpPr>
            <a:stCxn id="11" idx="3"/>
            <a:endCxn id="8" idx="1"/>
          </p:cNvCxnSpPr>
          <p:nvPr/>
        </p:nvCxnSpPr>
        <p:spPr>
          <a:xfrm>
            <a:off x="3872140" y="3770230"/>
            <a:ext cx="999064" cy="1"/>
          </a:xfrm>
          <a:prstGeom prst="straightConnector1">
            <a:avLst/>
          </a:prstGeom>
          <a:ln w="28575" cmpd="sng">
            <a:solidFill>
              <a:srgbClr val="2AA8A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310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Familiar Story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981200" y="1621368"/>
            <a:ext cx="3657600" cy="4525963"/>
          </a:xfrm>
        </p:spPr>
        <p:txBody>
          <a:bodyPr>
            <a:noAutofit/>
          </a:bodyPr>
          <a:lstStyle/>
          <a:p>
            <a:pPr marL="469900" marR="34925" indent="-457200">
              <a:spcBef>
                <a:spcPts val="565"/>
              </a:spcBef>
              <a:buFont typeface="+mj-lt"/>
              <a:buAutoNum type="arabicPeriod"/>
              <a:tabLst>
                <a:tab pos="241300" algn="l"/>
              </a:tabLst>
            </a:pPr>
            <a:r>
              <a:rPr lang="en-US" sz="2400" spc="-10" dirty="0" smtClean="0">
                <a:cs typeface="Seravek ExtraLight"/>
              </a:rPr>
              <a:t>Too much </a:t>
            </a:r>
            <a:r>
              <a:rPr lang="en-US" sz="2400" dirty="0" smtClean="0">
                <a:cs typeface="Seravek ExtraLight"/>
              </a:rPr>
              <a:t>manual </a:t>
            </a:r>
            <a:r>
              <a:rPr lang="en-US" sz="2400" spc="-25" dirty="0">
                <a:cs typeface="Seravek ExtraLight"/>
              </a:rPr>
              <a:t>ef</a:t>
            </a:r>
            <a:r>
              <a:rPr lang="en-US" sz="2400" spc="-45" dirty="0">
                <a:cs typeface="Seravek ExtraLight"/>
              </a:rPr>
              <a:t>f</a:t>
            </a:r>
            <a:r>
              <a:rPr lang="en-US" sz="2400" dirty="0">
                <a:cs typeface="Seravek ExtraLight"/>
              </a:rPr>
              <a:t>ort to run tests</a:t>
            </a:r>
          </a:p>
          <a:p>
            <a:pPr marL="469900" indent="-457200">
              <a:spcBef>
                <a:spcPts val="565"/>
              </a:spcBef>
              <a:buFont typeface="+mj-lt"/>
              <a:buAutoNum type="arabicPeriod"/>
              <a:tabLst>
                <a:tab pos="241300" algn="l"/>
              </a:tabLst>
            </a:pPr>
            <a:r>
              <a:rPr lang="en-US" sz="2400" dirty="0" smtClean="0">
                <a:cs typeface="Seravek ExtraLight"/>
              </a:rPr>
              <a:t>Existing solution limits scale</a:t>
            </a:r>
          </a:p>
          <a:p>
            <a:pPr marL="469900" indent="-457200">
              <a:spcBef>
                <a:spcPts val="565"/>
              </a:spcBef>
              <a:buFont typeface="+mj-lt"/>
              <a:buAutoNum type="arabicPeriod"/>
              <a:tabLst>
                <a:tab pos="241300" algn="l"/>
              </a:tabLst>
            </a:pPr>
            <a:r>
              <a:rPr lang="en-US" sz="2400" spc="-10" dirty="0">
                <a:cs typeface="Seravek ExtraLight"/>
              </a:rPr>
              <a:t>Proprietary tools</a:t>
            </a:r>
          </a:p>
          <a:p>
            <a:pPr marL="469900" indent="-457200">
              <a:spcBef>
                <a:spcPts val="565"/>
              </a:spcBef>
              <a:buFont typeface="+mj-lt"/>
              <a:buAutoNum type="arabicPeriod"/>
              <a:tabLst>
                <a:tab pos="241300" algn="l"/>
              </a:tabLst>
            </a:pPr>
            <a:endParaRPr lang="en-US" sz="2400" dirty="0">
              <a:cs typeface="Seravek ExtraLight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565"/>
              </a:spcBef>
              <a:buNone/>
              <a:tabLst>
                <a:tab pos="241300" algn="l"/>
              </a:tabLst>
            </a:pPr>
            <a:r>
              <a:rPr lang="en-US" sz="2533" dirty="0" smtClean="0">
                <a:cs typeface="Seravek ExtraLight"/>
              </a:rPr>
              <a:t>E.g</a:t>
            </a:r>
            <a:r>
              <a:rPr lang="en-US" sz="2533" dirty="0">
                <a:cs typeface="Seravek ExtraLight"/>
              </a:rPr>
              <a:t>.</a:t>
            </a:r>
            <a:endParaRPr lang="en-US" sz="2533" dirty="0" smtClean="0">
              <a:cs typeface="Seravek ExtraLight"/>
            </a:endParaRPr>
          </a:p>
          <a:p>
            <a:pPr marL="641350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dirty="0" smtClean="0">
                <a:cs typeface="Seravek ExtraLight"/>
              </a:rPr>
              <a:t>Parallelization </a:t>
            </a:r>
            <a:r>
              <a:rPr lang="en-US" sz="2000" dirty="0">
                <a:cs typeface="Seravek ExtraLight"/>
              </a:rPr>
              <a:t>is not available or limited</a:t>
            </a:r>
          </a:p>
          <a:p>
            <a:pPr marL="641350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dirty="0">
                <a:cs typeface="Seravek ExtraLight"/>
              </a:rPr>
              <a:t>Limited/no d</a:t>
            </a:r>
            <a:r>
              <a:rPr lang="en-US" sz="2000" spc="-5" dirty="0">
                <a:cs typeface="Seravek ExtraLight"/>
              </a:rPr>
              <a:t>a</a:t>
            </a:r>
            <a:r>
              <a:rPr lang="en-US" sz="2000" dirty="0">
                <a:cs typeface="Seravek ExtraLight"/>
              </a:rPr>
              <a:t>ta driven capabiliti</a:t>
            </a:r>
            <a:r>
              <a:rPr lang="en-US" sz="2000" spc="5" dirty="0">
                <a:cs typeface="Seravek ExtraLight"/>
              </a:rPr>
              <a:t>e</a:t>
            </a:r>
            <a:r>
              <a:rPr lang="en-US" sz="2000" dirty="0">
                <a:cs typeface="Seravek ExtraLight"/>
              </a:rPr>
              <a:t>s</a:t>
            </a:r>
          </a:p>
          <a:p>
            <a:pPr marL="641350" marR="116839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dirty="0">
                <a:cs typeface="Seravek ExtraLight"/>
              </a:rPr>
              <a:t>Limited browser support</a:t>
            </a:r>
          </a:p>
          <a:p>
            <a:pPr marL="641350" marR="116839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spc="-10" dirty="0">
                <a:cs typeface="Seravek ExtraLight"/>
              </a:rPr>
              <a:t>Thousands of </a:t>
            </a:r>
            <a:r>
              <a:rPr lang="en-US" sz="2000" dirty="0">
                <a:cs typeface="Seravek ExtraLight"/>
              </a:rPr>
              <a:t>t</a:t>
            </a:r>
            <a:r>
              <a:rPr lang="en-US" sz="2000" spc="5" dirty="0">
                <a:cs typeface="Seravek ExtraLight"/>
              </a:rPr>
              <a:t>e</a:t>
            </a:r>
            <a:r>
              <a:rPr lang="en-US" sz="2000" spc="-5" dirty="0">
                <a:cs typeface="Seravek ExtraLight"/>
              </a:rPr>
              <a:t>s</a:t>
            </a:r>
            <a:r>
              <a:rPr lang="en-US" sz="2000" dirty="0">
                <a:cs typeface="Seravek ExtraLight"/>
              </a:rPr>
              <a:t>t cas</a:t>
            </a:r>
            <a:r>
              <a:rPr lang="en-US" sz="2000" spc="5" dirty="0">
                <a:cs typeface="Seravek ExtraLight"/>
              </a:rPr>
              <a:t>e</a:t>
            </a:r>
            <a:r>
              <a:rPr lang="en-US" sz="2000" dirty="0">
                <a:cs typeface="Seravek ExtraLight"/>
              </a:rPr>
              <a:t>s  -- requiring weeks to regress</a:t>
            </a:r>
          </a:p>
          <a:p>
            <a:pPr marL="641350" marR="116839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dirty="0">
                <a:cs typeface="Seravek ExtraLight"/>
              </a:rPr>
              <a:t>Poor reuse / Inefficient practices</a:t>
            </a:r>
          </a:p>
          <a:p>
            <a:pPr marL="641350" marR="116839" lvl="1" indent="-228600">
              <a:spcBef>
                <a:spcPts val="565"/>
              </a:spcBef>
              <a:buFont typeface="Seravek ExtraLight"/>
              <a:buChar char="•"/>
              <a:tabLst>
                <a:tab pos="241300" algn="l"/>
              </a:tabLst>
            </a:pPr>
            <a:r>
              <a:rPr lang="en-US" sz="2000" dirty="0">
                <a:cs typeface="Seravek ExtraLight"/>
              </a:rPr>
              <a:t>No developer parity</a:t>
            </a:r>
          </a:p>
          <a:p>
            <a:pPr marL="36576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47062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0" dirty="0"/>
              <a:t>Data Providers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33842" y="1803234"/>
            <a:ext cx="6724316" cy="295916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" name="Straight Arrow Connector 4"/>
          <p:cNvCxnSpPr/>
          <p:nvPr/>
        </p:nvCxnSpPr>
        <p:spPr>
          <a:xfrm>
            <a:off x="1412240" y="2949186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78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1998622" y="671628"/>
            <a:ext cx="8156657" cy="1090393"/>
          </a:xfrm>
        </p:spPr>
        <p:txBody>
          <a:bodyPr/>
          <a:lstStyle/>
          <a:p>
            <a:r>
              <a:rPr lang="en-US" dirty="0" smtClean="0"/>
              <a:t>Data Provider Filters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97077" y="2187775"/>
            <a:ext cx="7559746" cy="2607745"/>
            <a:chOff x="1012675" y="2218255"/>
            <a:chExt cx="10132016" cy="3495053"/>
          </a:xfrm>
        </p:grpSpPr>
        <p:sp>
          <p:nvSpPr>
            <p:cNvPr id="15" name="Rectangle 14"/>
            <p:cNvSpPr/>
            <p:nvPr/>
          </p:nvSpPr>
          <p:spPr>
            <a:xfrm rot="10800000">
              <a:off x="4534227" y="5220865"/>
              <a:ext cx="3074807" cy="49244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Isosceles Triangle 19"/>
            <p:cNvSpPr/>
            <p:nvPr/>
          </p:nvSpPr>
          <p:spPr>
            <a:xfrm rot="10800000">
              <a:off x="1816100" y="3520203"/>
              <a:ext cx="623867" cy="289636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4447952" y="3509057"/>
              <a:ext cx="623867" cy="289636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Isosceles Triangle 21"/>
            <p:cNvSpPr/>
            <p:nvPr/>
          </p:nvSpPr>
          <p:spPr>
            <a:xfrm rot="10800000">
              <a:off x="7079804" y="3520205"/>
              <a:ext cx="623867" cy="289636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Isosceles Triangle 22"/>
            <p:cNvSpPr/>
            <p:nvPr/>
          </p:nvSpPr>
          <p:spPr>
            <a:xfrm rot="10800000">
              <a:off x="9843345" y="3520206"/>
              <a:ext cx="623867" cy="289636"/>
            </a:xfrm>
            <a:prstGeom prst="triangle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" name="Snip Same Side Corner Rectangle 5"/>
            <p:cNvSpPr/>
            <p:nvPr/>
          </p:nvSpPr>
          <p:spPr>
            <a:xfrm rot="10800000">
              <a:off x="1012678" y="2218255"/>
              <a:ext cx="2239260" cy="1301948"/>
            </a:xfrm>
            <a:prstGeom prst="snip2Same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7" name="Snip Same Side Corner Rectangle 6"/>
            <p:cNvSpPr/>
            <p:nvPr/>
          </p:nvSpPr>
          <p:spPr>
            <a:xfrm rot="10800000">
              <a:off x="3643595" y="2218255"/>
              <a:ext cx="2239260" cy="1301948"/>
            </a:xfrm>
            <a:prstGeom prst="snip2Same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Snip Same Side Corner Rectangle 7"/>
            <p:cNvSpPr/>
            <p:nvPr/>
          </p:nvSpPr>
          <p:spPr>
            <a:xfrm rot="10800000">
              <a:off x="6274513" y="2218255"/>
              <a:ext cx="2239260" cy="1301948"/>
            </a:xfrm>
            <a:prstGeom prst="snip2Same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Snip Same Side Corner Rectangle 8"/>
            <p:cNvSpPr/>
            <p:nvPr/>
          </p:nvSpPr>
          <p:spPr>
            <a:xfrm rot="10800000">
              <a:off x="8905431" y="2218257"/>
              <a:ext cx="2239260" cy="1301948"/>
            </a:xfrm>
            <a:prstGeom prst="snip2Same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303451" y="2294816"/>
              <a:ext cx="1704512" cy="889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Excel Data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Provider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35037" y="2307376"/>
              <a:ext cx="1846673" cy="889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YAML Data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Provider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44874" y="2307376"/>
              <a:ext cx="1704512" cy="889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JSON Data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Provider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9174056" y="2307376"/>
              <a:ext cx="1704512" cy="889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XML Data</a:t>
              </a:r>
              <a:br>
                <a:rPr lang="en-US" sz="2000" dirty="0">
                  <a:solidFill>
                    <a:schemeClr val="bg1"/>
                  </a:solidFill>
                </a:rPr>
              </a:br>
              <a:r>
                <a:rPr lang="en-US" sz="2000" dirty="0">
                  <a:solidFill>
                    <a:schemeClr val="bg1"/>
                  </a:solidFill>
                </a:rPr>
                <a:t>Provider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701336" y="5198586"/>
              <a:ext cx="2774011" cy="464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FILTER</a:t>
              </a:r>
            </a:p>
          </p:txBody>
        </p:sp>
        <p:sp>
          <p:nvSpPr>
            <p:cNvPr id="3" name="Rectangle 2"/>
            <p:cNvSpPr/>
            <p:nvPr/>
          </p:nvSpPr>
          <p:spPr>
            <a:xfrm rot="10800000">
              <a:off x="1012675" y="3943525"/>
              <a:ext cx="10132015" cy="20051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Up-Down Arrow 23"/>
            <p:cNvSpPr/>
            <p:nvPr/>
          </p:nvSpPr>
          <p:spPr>
            <a:xfrm>
              <a:off x="5932024" y="4283240"/>
              <a:ext cx="327953" cy="812800"/>
            </a:xfrm>
            <a:prstGeom prst="upDownArrow">
              <a:avLst/>
            </a:prstGeom>
            <a:solidFill>
              <a:schemeClr val="bg2">
                <a:lumMod val="90000"/>
              </a:schemeClr>
            </a:solidFill>
            <a:ln w="12700" cmpd="sng">
              <a:solidFill>
                <a:srgbClr val="005D6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3831" y="3875332"/>
            <a:ext cx="3195516" cy="919258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781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 Provider Filters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595" y="2166721"/>
            <a:ext cx="5934710" cy="2682530"/>
          </a:xfrm>
          <a:prstGeom prst="rect">
            <a:avLst/>
          </a:prstGeo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/>
          <p:cNvCxnSpPr/>
          <p:nvPr/>
        </p:nvCxnSpPr>
        <p:spPr>
          <a:xfrm>
            <a:off x="1879600" y="3507986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879600" y="2928866"/>
            <a:ext cx="108712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63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59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Get Involved</a:t>
            </a:r>
            <a:endParaRPr lang="en-US" sz="4800" b="0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smtClean="0">
                <a:hlinkClick r:id="rId3"/>
              </a:rPr>
              <a:t>http://selion.io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Fork the code – </a:t>
            </a:r>
            <a:r>
              <a:rPr lang="en-US" sz="2400" dirty="0" smtClean="0">
                <a:hlinkClick r:id="rId4"/>
              </a:rPr>
              <a:t>http://github.com/paypal/SeLion</a:t>
            </a:r>
            <a:r>
              <a:rPr lang="en-US" sz="2400" dirty="0" smtClean="0"/>
              <a:t> and </a:t>
            </a:r>
            <a:r>
              <a:rPr lang="en-US" sz="2400" dirty="0" smtClean="0">
                <a:hlinkClick r:id="rId5"/>
              </a:rPr>
              <a:t>http://github.com/paypal/docker-selion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Follow the conversation on </a:t>
            </a:r>
            <a:r>
              <a:rPr lang="en-US" sz="2400" dirty="0" err="1" smtClean="0"/>
              <a:t>Gitter</a:t>
            </a:r>
            <a:r>
              <a:rPr lang="en-US" sz="2400" dirty="0" smtClean="0"/>
              <a:t> – </a:t>
            </a:r>
            <a:r>
              <a:rPr lang="en-US" sz="2400" dirty="0" smtClean="0">
                <a:hlinkClick r:id="rId6"/>
              </a:rPr>
              <a:t>http://gitter.im/paypal/SeLion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Join our </a:t>
            </a:r>
            <a:r>
              <a:rPr lang="en-US" sz="2400" dirty="0"/>
              <a:t>google group - </a:t>
            </a:r>
            <a:r>
              <a:rPr lang="en-US" sz="2400" dirty="0">
                <a:hlinkClick r:id="rId7"/>
              </a:rPr>
              <a:t>https://groups.google.com/forum/#!</a:t>
            </a:r>
            <a:r>
              <a:rPr lang="en-US" sz="2400" dirty="0" smtClean="0">
                <a:hlinkClick r:id="rId7"/>
              </a:rPr>
              <a:t>forum/selion</a:t>
            </a: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3378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07695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Open Source Offerings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09010" y="1600201"/>
            <a:ext cx="4085389" cy="4525433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smtClean="0"/>
              <a:t>To </a:t>
            </a:r>
            <a:r>
              <a:rPr lang="en-US" sz="3200" dirty="0"/>
              <a:t>name a </a:t>
            </a:r>
            <a:r>
              <a:rPr lang="en-US" sz="3200" dirty="0" smtClean="0"/>
              <a:t>few</a:t>
            </a:r>
          </a:p>
          <a:p>
            <a:r>
              <a:rPr lang="en-US" sz="2400" dirty="0" smtClean="0"/>
              <a:t>Selenium WebDriver</a:t>
            </a:r>
          </a:p>
          <a:p>
            <a:r>
              <a:rPr lang="en-US" sz="2400" dirty="0" err="1" smtClean="0"/>
              <a:t>Appium</a:t>
            </a:r>
            <a:endParaRPr lang="en-US" sz="2400" dirty="0" smtClean="0"/>
          </a:p>
          <a:p>
            <a:r>
              <a:rPr lang="en-US" sz="2400" dirty="0" err="1" smtClean="0"/>
              <a:t>Selendroid</a:t>
            </a:r>
            <a:endParaRPr lang="en-US" sz="2400" dirty="0" smtClean="0"/>
          </a:p>
          <a:p>
            <a:r>
              <a:rPr lang="en-US" sz="2400" dirty="0" err="1"/>
              <a:t>i</a:t>
            </a:r>
            <a:r>
              <a:rPr lang="en-US" sz="2400" dirty="0" err="1" smtClean="0"/>
              <a:t>os</a:t>
            </a:r>
            <a:r>
              <a:rPr lang="en-US" sz="2400" dirty="0" smtClean="0"/>
              <a:t>-driver</a:t>
            </a:r>
          </a:p>
          <a:p>
            <a:r>
              <a:rPr lang="en-US" sz="2400" dirty="0" err="1" smtClean="0"/>
              <a:t>TestNG</a:t>
            </a:r>
            <a:endParaRPr lang="en-US" sz="2400" dirty="0" smtClean="0"/>
          </a:p>
          <a:p>
            <a:r>
              <a:rPr lang="en-US" sz="2400" dirty="0" smtClean="0"/>
              <a:t>Maven</a:t>
            </a:r>
          </a:p>
          <a:p>
            <a:r>
              <a:rPr lang="en-US" sz="2400" dirty="0" smtClean="0"/>
              <a:t>Apache POI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6771084" y="2256701"/>
            <a:ext cx="3185089" cy="2514133"/>
            <a:chOff x="6726114" y="2185038"/>
            <a:chExt cx="3185089" cy="2514133"/>
          </a:xfrm>
        </p:grpSpPr>
        <p:grpSp>
          <p:nvGrpSpPr>
            <p:cNvPr id="4" name="Group 3"/>
            <p:cNvGrpSpPr/>
            <p:nvPr/>
          </p:nvGrpSpPr>
          <p:grpSpPr>
            <a:xfrm>
              <a:off x="6910776" y="2185038"/>
              <a:ext cx="3000427" cy="2514133"/>
              <a:chOff x="6798481" y="2345460"/>
              <a:chExt cx="3000427" cy="2514133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8544" y="3569545"/>
                <a:ext cx="391992" cy="462255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99632" y="3621149"/>
                <a:ext cx="1130410" cy="302788"/>
              </a:xfrm>
              <a:prstGeom prst="rect">
                <a:avLst/>
              </a:prstGeom>
            </p:spPr>
          </p:pic>
          <p:pic>
            <p:nvPicPr>
              <p:cNvPr id="7" name="Picture 7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50720" y="2345460"/>
                <a:ext cx="2790038" cy="541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8481" y="3569545"/>
                <a:ext cx="540129" cy="488817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96928" y="3471553"/>
                <a:ext cx="601980" cy="601980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829"/>
              <a:stretch/>
            </p:blipFill>
            <p:spPr>
              <a:xfrm>
                <a:off x="8048216" y="4192662"/>
                <a:ext cx="297523" cy="276147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866754" y="4130447"/>
                <a:ext cx="423749" cy="400575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EFFFB"/>
                  </a:clrFrom>
                  <a:clrTo>
                    <a:srgbClr val="FEFF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21292" y="4153915"/>
                <a:ext cx="369909" cy="342760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66054" y="4165596"/>
                <a:ext cx="319398" cy="319398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 flipV="1">
                <a:off x="7063467" y="3226076"/>
                <a:ext cx="2512542" cy="15499"/>
              </a:xfrm>
              <a:prstGeom prst="line">
                <a:avLst/>
              </a:prstGeom>
              <a:ln>
                <a:solidFill>
                  <a:srgbClr val="26999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899387" y="4560714"/>
                <a:ext cx="1053318" cy="298879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8481" y="4583661"/>
                <a:ext cx="965464" cy="260675"/>
              </a:xfrm>
              <a:prstGeom prst="rect">
                <a:avLst/>
              </a:prstGeom>
            </p:spPr>
          </p:pic>
        </p:grp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26114" y="4020976"/>
              <a:ext cx="1383469" cy="340756"/>
            </a:xfrm>
            <a:prstGeom prst="rect">
              <a:avLst/>
            </a:prstGeom>
          </p:spPr>
        </p:pic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flipH="1">
            <a:off x="9239217" y="4506962"/>
            <a:ext cx="275556" cy="26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4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Selenium WebDriver </a:t>
            </a:r>
            <a:r>
              <a:rPr lang="en-US" dirty="0"/>
              <a:t>Basics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600" dirty="0"/>
              <a:t>W3C draft @ </a:t>
            </a:r>
            <a:r>
              <a:rPr lang="en-US" sz="1600" dirty="0">
                <a:hlinkClick r:id="rId3"/>
              </a:rPr>
              <a:t>https://www.w3.org/TR/webdriver/</a:t>
            </a:r>
            <a:endParaRPr lang="en-US" sz="1600" dirty="0"/>
          </a:p>
          <a:p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353996" y="3462301"/>
            <a:ext cx="733519" cy="0"/>
          </a:xfrm>
          <a:prstGeom prst="straightConnector1">
            <a:avLst/>
          </a:prstGeom>
          <a:ln w="444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7050133" y="3488860"/>
            <a:ext cx="733519" cy="0"/>
          </a:xfrm>
          <a:prstGeom prst="straightConnector1">
            <a:avLst/>
          </a:prstGeom>
          <a:ln w="444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 flipV="1">
            <a:off x="4379370" y="3881490"/>
            <a:ext cx="733519" cy="4905"/>
          </a:xfrm>
          <a:prstGeom prst="straightConnector1">
            <a:avLst/>
          </a:prstGeom>
          <a:ln w="444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7075507" y="3876585"/>
            <a:ext cx="733519" cy="4905"/>
          </a:xfrm>
          <a:prstGeom prst="straightConnector1">
            <a:avLst/>
          </a:prstGeom>
          <a:ln w="44450">
            <a:solidFill>
              <a:schemeClr val="accent5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63611" y="4506723"/>
            <a:ext cx="19561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 smtClean="0"/>
              <a:t>JSON Wire </a:t>
            </a:r>
            <a:r>
              <a:rPr lang="en-US" dirty="0"/>
              <a:t>Protocol </a:t>
            </a:r>
            <a:endParaRPr lang="en-US" dirty="0" smtClean="0"/>
          </a:p>
          <a:p>
            <a:pPr algn="ctr"/>
            <a:r>
              <a:rPr lang="en-US" dirty="0"/>
              <a:t>o</a:t>
            </a:r>
            <a:r>
              <a:rPr lang="en-US" dirty="0" smtClean="0"/>
              <a:t>ver HTTP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510728" y="4506723"/>
            <a:ext cx="200999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/>
              <a:t>“</a:t>
            </a:r>
            <a:r>
              <a:rPr lang="en-US" dirty="0" smtClean="0"/>
              <a:t>Native</a:t>
            </a:r>
            <a:r>
              <a:rPr lang="en-US" dirty="0"/>
              <a:t>” code</a:t>
            </a:r>
          </a:p>
        </p:txBody>
      </p:sp>
      <p:sp>
        <p:nvSpPr>
          <p:cNvPr id="9" name="Rectangle 8"/>
          <p:cNvSpPr/>
          <p:nvPr/>
        </p:nvSpPr>
        <p:spPr>
          <a:xfrm>
            <a:off x="2418709" y="2991248"/>
            <a:ext cx="1935287" cy="131951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Selenium</a:t>
            </a:r>
          </a:p>
          <a:p>
            <a:pPr algn="ctr"/>
            <a:r>
              <a:rPr lang="en-US" dirty="0"/>
              <a:t>Client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114846" y="2988323"/>
            <a:ext cx="1935287" cy="1319514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/>
              <a:t>WebDriver</a:t>
            </a:r>
            <a:endParaRPr lang="en-US" dirty="0"/>
          </a:p>
          <a:p>
            <a:pPr algn="ctr"/>
            <a:r>
              <a:rPr lang="en-US" dirty="0"/>
              <a:t>Implementation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809026" y="2952266"/>
            <a:ext cx="1935287" cy="1358496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Application</a:t>
            </a:r>
          </a:p>
        </p:txBody>
      </p:sp>
    </p:spTree>
    <p:extLst>
      <p:ext uri="{BB962C8B-B14F-4D97-AF65-F5344CB8AC3E}">
        <p14:creationId xmlns:p14="http://schemas.microsoft.com/office/powerpoint/2010/main" val="172617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Selenium Grid Console	</a:t>
            </a:r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"/>
          </p:nvPr>
        </p:nvSpPr>
        <p:spPr/>
      </p:sp>
      <p:sp>
        <p:nvSpPr>
          <p:cNvPr id="19" name="Rectangle 18"/>
          <p:cNvSpPr/>
          <p:nvPr/>
        </p:nvSpPr>
        <p:spPr>
          <a:xfrm>
            <a:off x="3059459" y="2688198"/>
            <a:ext cx="398761" cy="68752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62209" y="3605807"/>
            <a:ext cx="398761" cy="71044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389717" y="613833"/>
            <a:ext cx="7315200" cy="4114800"/>
            <a:chOff x="2389717" y="613833"/>
            <a:chExt cx="7315200" cy="4114800"/>
          </a:xfrm>
          <a:effectLst>
            <a:outerShdw blurRad="50800" dist="762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" name="Group 6"/>
            <p:cNvGrpSpPr/>
            <p:nvPr/>
          </p:nvGrpSpPr>
          <p:grpSpPr>
            <a:xfrm>
              <a:off x="2389717" y="613833"/>
              <a:ext cx="7315200" cy="4114800"/>
              <a:chOff x="2389717" y="613833"/>
              <a:chExt cx="7315200" cy="4114800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3"/>
              <a:srcRect l="4845" t="5520" r="9166" b="13934"/>
              <a:stretch/>
            </p:blipFill>
            <p:spPr>
              <a:xfrm>
                <a:off x="2389717" y="613833"/>
                <a:ext cx="7096836" cy="4114800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4"/>
              <a:srcRect l="49854" t="15136" r="6456" b="6674"/>
              <a:stretch/>
            </p:blipFill>
            <p:spPr>
              <a:xfrm>
                <a:off x="6107217" y="613833"/>
                <a:ext cx="3597700" cy="4114800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" name="Rectangle 20"/>
            <p:cNvSpPr/>
            <p:nvPr/>
          </p:nvSpPr>
          <p:spPr>
            <a:xfrm>
              <a:off x="3059458" y="1653374"/>
              <a:ext cx="398761" cy="73565"/>
            </a:xfrm>
            <a:prstGeom prst="rect">
              <a:avLst/>
            </a:prstGeom>
            <a:solidFill>
              <a:srgbClr val="747F9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3059458" y="613833"/>
            <a:ext cx="398761" cy="78284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59457" y="4640629"/>
            <a:ext cx="398761" cy="68752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802551" y="4044929"/>
            <a:ext cx="518225" cy="81021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802551" y="3229444"/>
            <a:ext cx="518225" cy="76833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02551" y="2410949"/>
            <a:ext cx="518225" cy="68752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02551" y="1566747"/>
            <a:ext cx="518225" cy="86628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802551" y="740421"/>
            <a:ext cx="518225" cy="76582"/>
          </a:xfrm>
          <a:prstGeom prst="rect">
            <a:avLst/>
          </a:prstGeom>
          <a:solidFill>
            <a:srgbClr val="747F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76973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Project Goals</a:t>
            </a:r>
            <a:endParaRPr lang="en-US" sz="4800" b="0" dirty="0"/>
          </a:p>
        </p:txBody>
      </p:sp>
      <p:sp>
        <p:nvSpPr>
          <p:cNvPr id="8" name="Conten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Reduce friction / enable test</a:t>
            </a:r>
          </a:p>
          <a:p>
            <a:r>
              <a:rPr lang="en-US" sz="2800" dirty="0" smtClean="0"/>
              <a:t>Add value</a:t>
            </a:r>
          </a:p>
          <a:p>
            <a:r>
              <a:rPr lang="en-US" sz="2800" dirty="0" smtClean="0"/>
              <a:t>Build on open source</a:t>
            </a:r>
          </a:p>
          <a:p>
            <a:r>
              <a:rPr lang="en-US" sz="2800" dirty="0" smtClean="0"/>
              <a:t>Build for reuse</a:t>
            </a:r>
          </a:p>
          <a:p>
            <a:r>
              <a:rPr lang="en-US" sz="2800" dirty="0" smtClean="0"/>
              <a:t>Community driven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589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867" dirty="0"/>
              <a:t>SELION ENHANCED GRID</a:t>
            </a:r>
          </a:p>
        </p:txBody>
      </p:sp>
    </p:spTree>
    <p:extLst>
      <p:ext uri="{BB962C8B-B14F-4D97-AF65-F5344CB8AC3E}">
        <p14:creationId xmlns:p14="http://schemas.microsoft.com/office/powerpoint/2010/main" val="162565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0" dirty="0" smtClean="0"/>
              <a:t>Familiar Startup</a:t>
            </a:r>
            <a:endParaRPr lang="en-US" sz="4800" b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7660" y="1798421"/>
            <a:ext cx="8534400" cy="3203393"/>
          </a:xfrm>
        </p:spPr>
        <p:txBody>
          <a:bodyPr/>
          <a:lstStyle/>
          <a:p>
            <a:pPr marL="380990" indent="-380990" algn="l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2133" dirty="0"/>
              <a:t>Launching a </a:t>
            </a:r>
            <a:r>
              <a:rPr lang="en-US" sz="2133" dirty="0" err="1"/>
              <a:t>SeLion</a:t>
            </a:r>
            <a:r>
              <a:rPr lang="en-US" sz="2133" dirty="0"/>
              <a:t> Grid is </a:t>
            </a:r>
            <a:r>
              <a:rPr lang="en-US" sz="2133" dirty="0" smtClean="0"/>
              <a:t>similar </a:t>
            </a:r>
            <a:r>
              <a:rPr lang="en-US" sz="2133" dirty="0"/>
              <a:t>to the </a:t>
            </a:r>
            <a:r>
              <a:rPr lang="en-US" sz="2133" dirty="0" smtClean="0"/>
              <a:t>selenium </a:t>
            </a:r>
            <a:r>
              <a:rPr lang="en-US" sz="2133" dirty="0"/>
              <a:t>standalone j</a:t>
            </a:r>
            <a:r>
              <a:rPr lang="en-US" sz="2133" dirty="0" smtClean="0"/>
              <a:t>ar</a:t>
            </a:r>
          </a:p>
          <a:p>
            <a:pPr marL="380990" indent="-380990" algn="l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2133" dirty="0"/>
              <a:t>H</a:t>
            </a:r>
            <a:r>
              <a:rPr lang="en-US" sz="2133" dirty="0" smtClean="0"/>
              <a:t>ub, Node</a:t>
            </a:r>
            <a:r>
              <a:rPr lang="en-US" sz="2133" dirty="0"/>
              <a:t>, or S</a:t>
            </a:r>
            <a:r>
              <a:rPr lang="en-US" sz="2133" dirty="0" smtClean="0"/>
              <a:t>tandalone </a:t>
            </a:r>
            <a:r>
              <a:rPr lang="en-US" sz="2133" dirty="0"/>
              <a:t>instance(s) by </a:t>
            </a:r>
            <a:r>
              <a:rPr lang="en-US" sz="2133" dirty="0" smtClean="0"/>
              <a:t>created with </a:t>
            </a:r>
            <a:r>
              <a:rPr lang="en-US" sz="2133" dirty="0" smtClean="0">
                <a:solidFill>
                  <a:schemeClr val="tx1"/>
                </a:solidFill>
              </a:rPr>
              <a:t>java </a:t>
            </a:r>
            <a:r>
              <a:rPr lang="en-US" sz="2133" dirty="0">
                <a:solidFill>
                  <a:schemeClr val="tx1"/>
                </a:solidFill>
              </a:rPr>
              <a:t>–jar </a:t>
            </a:r>
            <a:r>
              <a:rPr lang="en-US" sz="2133" dirty="0" err="1" smtClean="0">
                <a:solidFill>
                  <a:schemeClr val="tx1"/>
                </a:solidFill>
              </a:rPr>
              <a:t>SeLion</a:t>
            </a:r>
            <a:r>
              <a:rPr lang="en-US" sz="2133" dirty="0" smtClean="0">
                <a:solidFill>
                  <a:schemeClr val="tx1"/>
                </a:solidFill>
              </a:rPr>
              <a:t>-Grid-{version}-jar-with-</a:t>
            </a:r>
            <a:r>
              <a:rPr lang="en-US" sz="2133" dirty="0" err="1" smtClean="0">
                <a:solidFill>
                  <a:schemeClr val="tx1"/>
                </a:solidFill>
              </a:rPr>
              <a:t>dependencies.jar</a:t>
            </a:r>
            <a:endParaRPr lang="en-US" sz="2133" dirty="0" smtClean="0"/>
          </a:p>
          <a:p>
            <a:pPr marL="380990" indent="-380990" algn="l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2133" dirty="0" smtClean="0"/>
              <a:t>Configuration, dependencies, logs saved to </a:t>
            </a:r>
            <a:r>
              <a:rPr lang="en-US" sz="2133" dirty="0" smtClean="0">
                <a:solidFill>
                  <a:schemeClr val="tx1"/>
                </a:solidFill>
              </a:rPr>
              <a:t>${HOME}/.</a:t>
            </a:r>
            <a:r>
              <a:rPr lang="en-US" sz="2133" dirty="0" err="1" smtClean="0">
                <a:solidFill>
                  <a:schemeClr val="tx1"/>
                </a:solidFill>
              </a:rPr>
              <a:t>selion</a:t>
            </a:r>
            <a:r>
              <a:rPr lang="en-US" sz="2133" dirty="0">
                <a:solidFill>
                  <a:schemeClr val="tx1"/>
                </a:solidFill>
              </a:rPr>
              <a:t> </a:t>
            </a:r>
            <a:r>
              <a:rPr lang="en-US" sz="2133" dirty="0" smtClean="0"/>
              <a:t>or the location specified via </a:t>
            </a:r>
            <a:r>
              <a:rPr lang="en-US" sz="2133" dirty="0" smtClean="0">
                <a:solidFill>
                  <a:schemeClr val="tx1"/>
                </a:solidFill>
              </a:rPr>
              <a:t>–</a:t>
            </a:r>
            <a:r>
              <a:rPr lang="en-US" sz="2133" dirty="0" err="1" smtClean="0">
                <a:solidFill>
                  <a:schemeClr val="tx1"/>
                </a:solidFill>
              </a:rPr>
              <a:t>DselionHome</a:t>
            </a:r>
            <a:endParaRPr lang="en-US" sz="2133" dirty="0" smtClean="0">
              <a:solidFill>
                <a:schemeClr val="tx1"/>
              </a:solidFill>
            </a:endParaRPr>
          </a:p>
          <a:p>
            <a:pPr marL="380990" indent="-380990" algn="l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r>
              <a:rPr lang="en-US" sz="2133" dirty="0"/>
              <a:t>Also available as images on </a:t>
            </a:r>
            <a:r>
              <a:rPr lang="en-US" sz="2133" dirty="0" err="1"/>
              <a:t>docker</a:t>
            </a:r>
            <a:r>
              <a:rPr lang="en-US" sz="2133" dirty="0"/>
              <a:t> hub</a:t>
            </a:r>
          </a:p>
          <a:p>
            <a:pPr marL="380990" indent="-380990" algn="l">
              <a:lnSpc>
                <a:spcPct val="150000"/>
              </a:lnSpc>
              <a:spcBef>
                <a:spcPts val="0"/>
              </a:spcBef>
              <a:buFont typeface="Wingdings" charset="2"/>
              <a:buChar char="§"/>
            </a:pPr>
            <a:endParaRPr lang="en-US" sz="2133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722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4521</TotalTime>
  <Words>1533</Words>
  <Application>Microsoft Macintosh PowerPoint</Application>
  <PresentationFormat>Widescreen</PresentationFormat>
  <Paragraphs>284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Calibri</vt:lpstr>
      <vt:lpstr>Comic Sans MS</vt:lpstr>
      <vt:lpstr>Geneva</vt:lpstr>
      <vt:lpstr>Seravek ExtraLight</vt:lpstr>
      <vt:lpstr>Verdana</vt:lpstr>
      <vt:lpstr>Wingdings</vt:lpstr>
      <vt:lpstr>Arial</vt:lpstr>
      <vt:lpstr>Custom Design</vt:lpstr>
      <vt:lpstr>PowerPoint Presentation</vt:lpstr>
      <vt:lpstr>Get testing with SeLion</vt:lpstr>
      <vt:lpstr>A Familiar Story</vt:lpstr>
      <vt:lpstr>Open Source Offerings</vt:lpstr>
      <vt:lpstr>Selenium WebDriver Basics</vt:lpstr>
      <vt:lpstr>Selenium Grid Console </vt:lpstr>
      <vt:lpstr>Project Goals</vt:lpstr>
      <vt:lpstr>SELION ENHANCED GRID</vt:lpstr>
      <vt:lpstr>Familiar Startup</vt:lpstr>
      <vt:lpstr>List All Nodes Servlet</vt:lpstr>
      <vt:lpstr>Upgrade Nodes</vt:lpstr>
      <vt:lpstr>Hub Storage</vt:lpstr>
      <vt:lpstr>Sauce Labs Virtual Proxy</vt:lpstr>
      <vt:lpstr>Writing Tests</vt:lpstr>
      <vt:lpstr>Reduce Boilerplate / Web Test</vt:lpstr>
      <vt:lpstr>Mobile Test</vt:lpstr>
      <vt:lpstr>Runtime Reporter</vt:lpstr>
      <vt:lpstr>PowerPoint Presentation</vt:lpstr>
      <vt:lpstr>Elements</vt:lpstr>
      <vt:lpstr>iOS Elements</vt:lpstr>
      <vt:lpstr>Android Elements</vt:lpstr>
      <vt:lpstr>PowerPoint Presentation</vt:lpstr>
      <vt:lpstr>Element Event Listening</vt:lpstr>
      <vt:lpstr>Page Objects</vt:lpstr>
      <vt:lpstr>SeLion Page Objects</vt:lpstr>
      <vt:lpstr>PowerPoint Presentation</vt:lpstr>
      <vt:lpstr>Event Listening</vt:lpstr>
      <vt:lpstr>Event Listening</vt:lpstr>
      <vt:lpstr>Data Providers</vt:lpstr>
      <vt:lpstr>Data Providers</vt:lpstr>
      <vt:lpstr>Data Provider Filters</vt:lpstr>
      <vt:lpstr>Data Provider Filters</vt:lpstr>
      <vt:lpstr>PowerPoint Presentation</vt:lpstr>
      <vt:lpstr>Get Involved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 testing with SeLion</dc:title>
  <dc:creator>Simmons, Doug</dc:creator>
  <cp:lastModifiedBy>Doug Simmons</cp:lastModifiedBy>
  <cp:revision>136</cp:revision>
  <cp:lastPrinted>2016-05-09T20:11:26Z</cp:lastPrinted>
  <dcterms:created xsi:type="dcterms:W3CDTF">2016-05-05T21:57:14Z</dcterms:created>
  <dcterms:modified xsi:type="dcterms:W3CDTF">2016-06-21T17:22:15Z</dcterms:modified>
</cp:coreProperties>
</file>